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nva Sans" panose="020B0604020202020204" charset="0"/>
      <p:regular r:id="rId23"/>
    </p:embeddedFont>
    <p:embeddedFont>
      <p:font typeface="Canva Sans Bold" panose="020B0604020202020204" charset="0"/>
      <p:regular r:id="rId24"/>
    </p:embeddedFont>
    <p:embeddedFont>
      <p:font typeface="Canva Sans Bold Italics" panose="020B0604020202020204" charset="0"/>
      <p:regular r:id="rId25"/>
    </p:embeddedFont>
    <p:embeddedFont>
      <p:font typeface="Glacial Indifference" panose="020B0604020202020204" charset="0"/>
      <p:regular r:id="rId26"/>
    </p:embeddedFont>
    <p:embeddedFont>
      <p:font typeface="Glacial Indifference Bold" panose="020B0604020202020204" charset="0"/>
      <p:regular r:id="rId27"/>
    </p:embeddedFont>
    <p:embeddedFont>
      <p:font typeface="Glacial Indifference Bold Italics" panose="020B0604020202020204" charset="0"/>
      <p:regular r:id="rId28"/>
    </p:embeddedFont>
    <p:embeddedFont>
      <p:font typeface="Open Sans" panose="020B0606030504020204" pitchFamily="34" charset="0"/>
      <p:regular r:id="rId29"/>
    </p:embeddedFont>
    <p:embeddedFont>
      <p:font typeface="Open Sans Bold" panose="020B0604020202020204" charset="0"/>
      <p:regular r:id="rId30"/>
    </p:embeddedFont>
    <p:embeddedFont>
      <p:font typeface="Open Sans Italics" panose="020B0604020202020204" charset="0"/>
      <p:regular r:id="rId31"/>
    </p:embeddedFont>
    <p:embeddedFont>
      <p:font typeface="Times New Roman Italic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1.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svg"/><Relationship Id="rId7" Type="http://schemas.openxmlformats.org/officeDocument/2006/relationships/image" Target="../media/image24.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image" Target="../media/image68.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svg"/><Relationship Id="rId10"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svg"/><Relationship Id="rId2" Type="http://schemas.openxmlformats.org/officeDocument/2006/relationships/image" Target="../media/image23.png"/><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5.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sv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3.svg"/><Relationship Id="rId7" Type="http://schemas.openxmlformats.org/officeDocument/2006/relationships/image" Target="../media/image19.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5.pn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svg"/><Relationship Id="rId7" Type="http://schemas.openxmlformats.org/officeDocument/2006/relationships/image" Target="../media/image13.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39515" y="5610225"/>
            <a:ext cx="5348485" cy="4676775"/>
            <a:chOff x="0" y="0"/>
            <a:chExt cx="1408655" cy="1231743"/>
          </a:xfrm>
        </p:grpSpPr>
        <p:sp>
          <p:nvSpPr>
            <p:cNvPr id="3" name="Freeform 3"/>
            <p:cNvSpPr/>
            <p:nvPr/>
          </p:nvSpPr>
          <p:spPr>
            <a:xfrm>
              <a:off x="0" y="0"/>
              <a:ext cx="1408655" cy="1231743"/>
            </a:xfrm>
            <a:custGeom>
              <a:avLst/>
              <a:gdLst/>
              <a:ahLst/>
              <a:cxnLst/>
              <a:rect l="l" t="t" r="r" b="b"/>
              <a:pathLst>
                <a:path w="1408655" h="1231743">
                  <a:moveTo>
                    <a:pt x="0" y="0"/>
                  </a:moveTo>
                  <a:lnTo>
                    <a:pt x="1408655" y="0"/>
                  </a:lnTo>
                  <a:lnTo>
                    <a:pt x="1408655" y="1231743"/>
                  </a:lnTo>
                  <a:lnTo>
                    <a:pt x="0" y="1231743"/>
                  </a:lnTo>
                  <a:close/>
                </a:path>
              </a:pathLst>
            </a:custGeom>
            <a:solidFill>
              <a:srgbClr val="E4E4E4"/>
            </a:solidFill>
          </p:spPr>
          <p:txBody>
            <a:bodyPr/>
            <a:lstStyle/>
            <a:p>
              <a:endParaRPr lang="en-US"/>
            </a:p>
          </p:txBody>
        </p:sp>
        <p:sp>
          <p:nvSpPr>
            <p:cNvPr id="4" name="TextBox 4"/>
            <p:cNvSpPr txBox="1"/>
            <p:nvPr/>
          </p:nvSpPr>
          <p:spPr>
            <a:xfrm>
              <a:off x="0" y="-38100"/>
              <a:ext cx="1408655" cy="12698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183514" y="2901658"/>
            <a:ext cx="1327633" cy="1327633"/>
          </a:xfrm>
          <a:custGeom>
            <a:avLst/>
            <a:gdLst/>
            <a:ahLst/>
            <a:cxnLst/>
            <a:rect l="l" t="t" r="r" b="b"/>
            <a:pathLst>
              <a:path w="1327633" h="1327633">
                <a:moveTo>
                  <a:pt x="0" y="0"/>
                </a:moveTo>
                <a:lnTo>
                  <a:pt x="1327633" y="0"/>
                </a:lnTo>
                <a:lnTo>
                  <a:pt x="1327633" y="1327633"/>
                </a:lnTo>
                <a:lnTo>
                  <a:pt x="0" y="1327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2364446" y="-3281494"/>
            <a:ext cx="5973602" cy="5973602"/>
          </a:xfrm>
          <a:custGeom>
            <a:avLst/>
            <a:gdLst/>
            <a:ahLst/>
            <a:cxnLst/>
            <a:rect l="l" t="t" r="r" b="b"/>
            <a:pathLst>
              <a:path w="5973602" h="5973602">
                <a:moveTo>
                  <a:pt x="0" y="0"/>
                </a:moveTo>
                <a:lnTo>
                  <a:pt x="5973602" y="0"/>
                </a:lnTo>
                <a:lnTo>
                  <a:pt x="5973602" y="5973602"/>
                </a:lnTo>
                <a:lnTo>
                  <a:pt x="0" y="5973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15351247" y="4400741"/>
            <a:ext cx="803180" cy="742759"/>
            <a:chOff x="0" y="0"/>
            <a:chExt cx="211537" cy="195624"/>
          </a:xfrm>
        </p:grpSpPr>
        <p:sp>
          <p:nvSpPr>
            <p:cNvPr id="8" name="Freeform 8"/>
            <p:cNvSpPr/>
            <p:nvPr/>
          </p:nvSpPr>
          <p:spPr>
            <a:xfrm>
              <a:off x="0" y="0"/>
              <a:ext cx="211537" cy="195624"/>
            </a:xfrm>
            <a:custGeom>
              <a:avLst/>
              <a:gdLst/>
              <a:ahLst/>
              <a:cxnLst/>
              <a:rect l="l" t="t" r="r" b="b"/>
              <a:pathLst>
                <a:path w="211537" h="195624">
                  <a:moveTo>
                    <a:pt x="0" y="0"/>
                  </a:moveTo>
                  <a:lnTo>
                    <a:pt x="211537" y="0"/>
                  </a:lnTo>
                  <a:lnTo>
                    <a:pt x="211537" y="195624"/>
                  </a:lnTo>
                  <a:lnTo>
                    <a:pt x="0" y="195624"/>
                  </a:lnTo>
                  <a:close/>
                </a:path>
              </a:pathLst>
            </a:custGeom>
            <a:solidFill>
              <a:srgbClr val="025AAB"/>
            </a:solidFill>
          </p:spPr>
          <p:txBody>
            <a:bodyPr/>
            <a:lstStyle/>
            <a:p>
              <a:endParaRPr lang="en-US"/>
            </a:p>
          </p:txBody>
        </p:sp>
        <p:sp>
          <p:nvSpPr>
            <p:cNvPr id="9" name="TextBox 9"/>
            <p:cNvSpPr txBox="1"/>
            <p:nvPr/>
          </p:nvSpPr>
          <p:spPr>
            <a:xfrm>
              <a:off x="0" y="-38100"/>
              <a:ext cx="211537" cy="233724"/>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619741" cy="2934068"/>
            <a:chOff x="0" y="0"/>
            <a:chExt cx="163224" cy="772759"/>
          </a:xfrm>
        </p:grpSpPr>
        <p:sp>
          <p:nvSpPr>
            <p:cNvPr id="11" name="Freeform 11"/>
            <p:cNvSpPr/>
            <p:nvPr/>
          </p:nvSpPr>
          <p:spPr>
            <a:xfrm>
              <a:off x="0" y="0"/>
              <a:ext cx="163224" cy="772759"/>
            </a:xfrm>
            <a:custGeom>
              <a:avLst/>
              <a:gdLst/>
              <a:ahLst/>
              <a:cxnLst/>
              <a:rect l="l" t="t" r="r" b="b"/>
              <a:pathLst>
                <a:path w="163224" h="772759">
                  <a:moveTo>
                    <a:pt x="0" y="0"/>
                  </a:moveTo>
                  <a:lnTo>
                    <a:pt x="163224" y="0"/>
                  </a:lnTo>
                  <a:lnTo>
                    <a:pt x="163224" y="772759"/>
                  </a:lnTo>
                  <a:lnTo>
                    <a:pt x="0" y="772759"/>
                  </a:lnTo>
                  <a:close/>
                </a:path>
              </a:pathLst>
            </a:custGeom>
            <a:solidFill>
              <a:srgbClr val="025AAB"/>
            </a:solidFill>
          </p:spPr>
          <p:txBody>
            <a:bodyPr/>
            <a:lstStyle/>
            <a:p>
              <a:endParaRPr lang="en-US"/>
            </a:p>
          </p:txBody>
        </p:sp>
        <p:sp>
          <p:nvSpPr>
            <p:cNvPr id="12" name="TextBox 12"/>
            <p:cNvSpPr txBox="1"/>
            <p:nvPr/>
          </p:nvSpPr>
          <p:spPr>
            <a:xfrm>
              <a:off x="0" y="-38100"/>
              <a:ext cx="163224" cy="810859"/>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2933707"/>
            <a:ext cx="619741" cy="1004046"/>
            <a:chOff x="0" y="0"/>
            <a:chExt cx="163224" cy="264440"/>
          </a:xfrm>
        </p:grpSpPr>
        <p:sp>
          <p:nvSpPr>
            <p:cNvPr id="14" name="Freeform 14"/>
            <p:cNvSpPr/>
            <p:nvPr/>
          </p:nvSpPr>
          <p:spPr>
            <a:xfrm>
              <a:off x="0" y="0"/>
              <a:ext cx="163224" cy="264440"/>
            </a:xfrm>
            <a:custGeom>
              <a:avLst/>
              <a:gdLst/>
              <a:ahLst/>
              <a:cxnLst/>
              <a:rect l="l" t="t" r="r" b="b"/>
              <a:pathLst>
                <a:path w="163224" h="264440">
                  <a:moveTo>
                    <a:pt x="0" y="0"/>
                  </a:moveTo>
                  <a:lnTo>
                    <a:pt x="163224" y="0"/>
                  </a:lnTo>
                  <a:lnTo>
                    <a:pt x="163224" y="264440"/>
                  </a:lnTo>
                  <a:lnTo>
                    <a:pt x="0" y="264440"/>
                  </a:lnTo>
                  <a:close/>
                </a:path>
              </a:pathLst>
            </a:custGeom>
            <a:solidFill>
              <a:srgbClr val="8A9ED1"/>
            </a:solidFill>
          </p:spPr>
          <p:txBody>
            <a:bodyPr/>
            <a:lstStyle/>
            <a:p>
              <a:endParaRPr lang="en-US"/>
            </a:p>
          </p:txBody>
        </p:sp>
        <p:sp>
          <p:nvSpPr>
            <p:cNvPr id="15" name="TextBox 15"/>
            <p:cNvSpPr txBox="1"/>
            <p:nvPr/>
          </p:nvSpPr>
          <p:spPr>
            <a:xfrm>
              <a:off x="0" y="-38100"/>
              <a:ext cx="163224" cy="30254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5610225"/>
            <a:ext cx="15351247" cy="4676775"/>
            <a:chOff x="0" y="0"/>
            <a:chExt cx="4043127" cy="1231743"/>
          </a:xfrm>
        </p:grpSpPr>
        <p:sp>
          <p:nvSpPr>
            <p:cNvPr id="17" name="Freeform 17"/>
            <p:cNvSpPr/>
            <p:nvPr/>
          </p:nvSpPr>
          <p:spPr>
            <a:xfrm>
              <a:off x="0" y="0"/>
              <a:ext cx="4043127" cy="1231743"/>
            </a:xfrm>
            <a:custGeom>
              <a:avLst/>
              <a:gdLst/>
              <a:ahLst/>
              <a:cxnLst/>
              <a:rect l="l" t="t" r="r" b="b"/>
              <a:pathLst>
                <a:path w="4043127" h="1231743">
                  <a:moveTo>
                    <a:pt x="0" y="0"/>
                  </a:moveTo>
                  <a:lnTo>
                    <a:pt x="4043127" y="0"/>
                  </a:lnTo>
                  <a:lnTo>
                    <a:pt x="4043127" y="1231743"/>
                  </a:lnTo>
                  <a:lnTo>
                    <a:pt x="0" y="1231743"/>
                  </a:lnTo>
                  <a:close/>
                </a:path>
              </a:pathLst>
            </a:custGeom>
            <a:solidFill>
              <a:srgbClr val="025AAB"/>
            </a:solidFill>
          </p:spPr>
          <p:txBody>
            <a:bodyPr/>
            <a:lstStyle/>
            <a:p>
              <a:endParaRPr lang="en-US"/>
            </a:p>
          </p:txBody>
        </p:sp>
        <p:sp>
          <p:nvSpPr>
            <p:cNvPr id="18" name="TextBox 18"/>
            <p:cNvSpPr txBox="1"/>
            <p:nvPr/>
          </p:nvSpPr>
          <p:spPr>
            <a:xfrm>
              <a:off x="0" y="-38100"/>
              <a:ext cx="4043127" cy="1269843"/>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538503" y="6157614"/>
            <a:ext cx="204728" cy="2005255"/>
            <a:chOff x="0" y="0"/>
            <a:chExt cx="53920" cy="528133"/>
          </a:xfrm>
        </p:grpSpPr>
        <p:sp>
          <p:nvSpPr>
            <p:cNvPr id="20" name="Freeform 20"/>
            <p:cNvSpPr/>
            <p:nvPr/>
          </p:nvSpPr>
          <p:spPr>
            <a:xfrm>
              <a:off x="0" y="0"/>
              <a:ext cx="53920" cy="528133"/>
            </a:xfrm>
            <a:custGeom>
              <a:avLst/>
              <a:gdLst/>
              <a:ahLst/>
              <a:cxnLst/>
              <a:rect l="l" t="t" r="r" b="b"/>
              <a:pathLst>
                <a:path w="53920" h="528133">
                  <a:moveTo>
                    <a:pt x="0" y="0"/>
                  </a:moveTo>
                  <a:lnTo>
                    <a:pt x="53920" y="0"/>
                  </a:lnTo>
                  <a:lnTo>
                    <a:pt x="53920" y="528133"/>
                  </a:lnTo>
                  <a:lnTo>
                    <a:pt x="0" y="528133"/>
                  </a:lnTo>
                  <a:close/>
                </a:path>
              </a:pathLst>
            </a:custGeom>
            <a:solidFill>
              <a:srgbClr val="C3CBE8"/>
            </a:solidFill>
          </p:spPr>
          <p:txBody>
            <a:bodyPr/>
            <a:lstStyle/>
            <a:p>
              <a:endParaRPr lang="en-US"/>
            </a:p>
          </p:txBody>
        </p:sp>
        <p:sp>
          <p:nvSpPr>
            <p:cNvPr id="21" name="TextBox 21"/>
            <p:cNvSpPr txBox="1"/>
            <p:nvPr/>
          </p:nvSpPr>
          <p:spPr>
            <a:xfrm>
              <a:off x="0" y="-38100"/>
              <a:ext cx="53920" cy="56623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5510621" y="6234883"/>
            <a:ext cx="2673419" cy="3427460"/>
          </a:xfrm>
          <a:custGeom>
            <a:avLst/>
            <a:gdLst/>
            <a:ahLst/>
            <a:cxnLst/>
            <a:rect l="l" t="t" r="r" b="b"/>
            <a:pathLst>
              <a:path w="2673419" h="3427460">
                <a:moveTo>
                  <a:pt x="0" y="0"/>
                </a:moveTo>
                <a:lnTo>
                  <a:pt x="2673419" y="0"/>
                </a:lnTo>
                <a:lnTo>
                  <a:pt x="2673419" y="3427459"/>
                </a:lnTo>
                <a:lnTo>
                  <a:pt x="0" y="3427459"/>
                </a:lnTo>
                <a:lnTo>
                  <a:pt x="0" y="0"/>
                </a:lnTo>
                <a:close/>
              </a:path>
            </a:pathLst>
          </a:custGeom>
          <a:blipFill>
            <a:blip r:embed="rId6"/>
            <a:stretch>
              <a:fillRect/>
            </a:stretch>
          </a:blipFill>
        </p:spPr>
        <p:txBody>
          <a:bodyPr/>
          <a:lstStyle/>
          <a:p>
            <a:endParaRPr lang="en-US"/>
          </a:p>
        </p:txBody>
      </p:sp>
      <p:sp>
        <p:nvSpPr>
          <p:cNvPr id="23" name="TextBox 23"/>
          <p:cNvSpPr txBox="1"/>
          <p:nvPr/>
        </p:nvSpPr>
        <p:spPr>
          <a:xfrm>
            <a:off x="1893372" y="6059982"/>
            <a:ext cx="13189575" cy="2203199"/>
          </a:xfrm>
          <a:prstGeom prst="rect">
            <a:avLst/>
          </a:prstGeom>
        </p:spPr>
        <p:txBody>
          <a:bodyPr lIns="0" tIns="0" rIns="0" bIns="0" rtlCol="0" anchor="t">
            <a:spAutoFit/>
          </a:bodyPr>
          <a:lstStyle/>
          <a:p>
            <a:pPr algn="l">
              <a:lnSpc>
                <a:spcPts val="5783"/>
              </a:lnSpc>
            </a:pPr>
            <a:r>
              <a:rPr lang="en-US" sz="4901" b="1">
                <a:solidFill>
                  <a:srgbClr val="FFFFFF"/>
                </a:solidFill>
                <a:latin typeface="Glacial Indifference Bold"/>
                <a:ea typeface="Glacial Indifference Bold"/>
                <a:cs typeface="Glacial Indifference Bold"/>
                <a:sym typeface="Glacial Indifference Bold"/>
              </a:rPr>
              <a:t>DETEKSI EMOSI WAJAH PRAJA IPDN </a:t>
            </a:r>
          </a:p>
          <a:p>
            <a:pPr algn="l">
              <a:lnSpc>
                <a:spcPts val="5783"/>
              </a:lnSpc>
            </a:pPr>
            <a:r>
              <a:rPr lang="en-US" sz="4901" b="1">
                <a:solidFill>
                  <a:srgbClr val="FFFFFF"/>
                </a:solidFill>
                <a:latin typeface="Glacial Indifference Bold"/>
                <a:ea typeface="Glacial Indifference Bold"/>
                <a:cs typeface="Glacial Indifference Bold"/>
                <a:sym typeface="Glacial Indifference Bold"/>
              </a:rPr>
              <a:t>UNTUK EVALUASI PEMBELAJARAN DARING ASINKRON</a:t>
            </a:r>
          </a:p>
        </p:txBody>
      </p:sp>
      <p:sp>
        <p:nvSpPr>
          <p:cNvPr id="24" name="TextBox 24"/>
          <p:cNvSpPr txBox="1"/>
          <p:nvPr/>
        </p:nvSpPr>
        <p:spPr>
          <a:xfrm>
            <a:off x="2021081" y="1362259"/>
            <a:ext cx="8718655" cy="936625"/>
          </a:xfrm>
          <a:prstGeom prst="rect">
            <a:avLst/>
          </a:prstGeom>
        </p:spPr>
        <p:txBody>
          <a:bodyPr lIns="0" tIns="0" rIns="0" bIns="0" rtlCol="0" anchor="t">
            <a:spAutoFit/>
          </a:bodyPr>
          <a:lstStyle/>
          <a:p>
            <a:pPr algn="l">
              <a:lnSpc>
                <a:spcPts val="7699"/>
              </a:lnSpc>
            </a:pPr>
            <a:r>
              <a:rPr lang="en-US" sz="5499" b="1" spc="439">
                <a:solidFill>
                  <a:srgbClr val="025AAB"/>
                </a:solidFill>
                <a:latin typeface="Glacial Indifference Bold"/>
                <a:ea typeface="Glacial Indifference Bold"/>
                <a:cs typeface="Glacial Indifference Bold"/>
                <a:sym typeface="Glacial Indifference Bold"/>
              </a:rPr>
              <a:t>SHARING KNOWLEDGE</a:t>
            </a:r>
          </a:p>
        </p:txBody>
      </p:sp>
      <p:sp>
        <p:nvSpPr>
          <p:cNvPr id="25" name="TextBox 25"/>
          <p:cNvSpPr txBox="1"/>
          <p:nvPr/>
        </p:nvSpPr>
        <p:spPr>
          <a:xfrm>
            <a:off x="2021081" y="2939406"/>
            <a:ext cx="6467079" cy="998347"/>
          </a:xfrm>
          <a:prstGeom prst="rect">
            <a:avLst/>
          </a:prstGeom>
        </p:spPr>
        <p:txBody>
          <a:bodyPr lIns="0" tIns="0" rIns="0" bIns="0" rtlCol="0" anchor="t">
            <a:spAutoFit/>
          </a:bodyPr>
          <a:lstStyle/>
          <a:p>
            <a:pPr algn="l">
              <a:lnSpc>
                <a:spcPts val="3943"/>
              </a:lnSpc>
            </a:pPr>
            <a:r>
              <a:rPr lang="en-US" sz="3399" b="1" spc="-10">
                <a:solidFill>
                  <a:srgbClr val="025AAB"/>
                </a:solidFill>
                <a:latin typeface="Glacial Indifference Bold"/>
                <a:ea typeface="Glacial Indifference Bold"/>
                <a:cs typeface="Glacial Indifference Bold"/>
                <a:sym typeface="Glacial Indifference Bold"/>
              </a:rPr>
              <a:t>Ari Apriansyah</a:t>
            </a:r>
          </a:p>
          <a:p>
            <a:pPr algn="l">
              <a:lnSpc>
                <a:spcPts val="3943"/>
              </a:lnSpc>
            </a:pPr>
            <a:r>
              <a:rPr lang="en-US" sz="3399" b="1" spc="-10">
                <a:solidFill>
                  <a:srgbClr val="025AAB"/>
                </a:solidFill>
                <a:latin typeface="Glacial Indifference Bold"/>
                <a:ea typeface="Glacial Indifference Bold"/>
                <a:cs typeface="Glacial Indifference Bold"/>
                <a:sym typeface="Glacial Indifference Bold"/>
              </a:rPr>
              <a:t>NIP. 199404242020121201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98362" y="-2798313"/>
            <a:ext cx="14291275" cy="13869633"/>
          </a:xfrm>
          <a:custGeom>
            <a:avLst/>
            <a:gdLst/>
            <a:ahLst/>
            <a:cxnLst/>
            <a:rect l="l" t="t" r="r" b="b"/>
            <a:pathLst>
              <a:path w="14291275" h="13869633">
                <a:moveTo>
                  <a:pt x="0" y="0"/>
                </a:moveTo>
                <a:lnTo>
                  <a:pt x="14291276" y="0"/>
                </a:lnTo>
                <a:lnTo>
                  <a:pt x="14291276" y="13869633"/>
                </a:lnTo>
                <a:lnTo>
                  <a:pt x="0" y="13869633"/>
                </a:lnTo>
                <a:lnTo>
                  <a:pt x="0" y="0"/>
                </a:lnTo>
                <a:close/>
              </a:path>
            </a:pathLst>
          </a:custGeom>
          <a:blipFill>
            <a:blip r:embed="rId2"/>
            <a:stretch>
              <a:fillRect t="-3040"/>
            </a:stretch>
          </a:blipFill>
        </p:spPr>
        <p:txBody>
          <a:bodyPr/>
          <a:lstStyle/>
          <a:p>
            <a:endParaRPr lang="en-US"/>
          </a:p>
        </p:txBody>
      </p:sp>
      <p:sp>
        <p:nvSpPr>
          <p:cNvPr id="3" name="AutoShape 3"/>
          <p:cNvSpPr/>
          <p:nvPr/>
        </p:nvSpPr>
        <p:spPr>
          <a:xfrm flipH="1">
            <a:off x="9182100" y="430521"/>
            <a:ext cx="0" cy="878540"/>
          </a:xfrm>
          <a:prstGeom prst="line">
            <a:avLst/>
          </a:prstGeom>
          <a:ln w="76200" cap="flat">
            <a:solidFill>
              <a:srgbClr val="000000"/>
            </a:solidFill>
            <a:prstDash val="sysDot"/>
            <a:headEnd type="none" w="sm" len="sm"/>
            <a:tailEnd type="none" w="sm" len="sm"/>
          </a:ln>
        </p:spPr>
        <p:txBody>
          <a:bodyPr/>
          <a:lstStyle/>
          <a:p>
            <a:endParaRPr lang="en-US"/>
          </a:p>
        </p:txBody>
      </p:sp>
      <p:sp>
        <p:nvSpPr>
          <p:cNvPr id="4" name="AutoShape 4"/>
          <p:cNvSpPr/>
          <p:nvPr/>
        </p:nvSpPr>
        <p:spPr>
          <a:xfrm flipH="1">
            <a:off x="9191625" y="1347161"/>
            <a:ext cx="0" cy="878540"/>
          </a:xfrm>
          <a:prstGeom prst="line">
            <a:avLst/>
          </a:prstGeom>
          <a:ln w="76200" cap="flat">
            <a:solidFill>
              <a:srgbClr val="000000"/>
            </a:solidFill>
            <a:prstDash val="sysDot"/>
            <a:headEnd type="none" w="sm" len="sm"/>
            <a:tailEnd type="none" w="sm" len="sm"/>
          </a:ln>
        </p:spPr>
        <p:txBody>
          <a:bodyPr/>
          <a:lstStyle/>
          <a:p>
            <a:endParaRPr lang="en-US"/>
          </a:p>
        </p:txBody>
      </p:sp>
      <p:sp>
        <p:nvSpPr>
          <p:cNvPr id="5" name="AutoShape 5"/>
          <p:cNvSpPr/>
          <p:nvPr/>
        </p:nvSpPr>
        <p:spPr>
          <a:xfrm flipH="1">
            <a:off x="9191625" y="2263801"/>
            <a:ext cx="0" cy="878540"/>
          </a:xfrm>
          <a:prstGeom prst="line">
            <a:avLst/>
          </a:prstGeom>
          <a:ln w="76200" cap="flat">
            <a:solidFill>
              <a:srgbClr val="000000"/>
            </a:solidFill>
            <a:prstDash val="sysDot"/>
            <a:headEnd type="none" w="sm" len="sm"/>
            <a:tailEnd type="none" w="sm" len="sm"/>
          </a:ln>
        </p:spPr>
        <p:txBody>
          <a:bodyPr/>
          <a:lstStyle/>
          <a:p>
            <a:endParaRPr lang="en-US"/>
          </a:p>
        </p:txBody>
      </p:sp>
      <p:sp>
        <p:nvSpPr>
          <p:cNvPr id="6" name="AutoShape 6"/>
          <p:cNvSpPr/>
          <p:nvPr/>
        </p:nvSpPr>
        <p:spPr>
          <a:xfrm flipH="1" flipV="1">
            <a:off x="9187303" y="3138268"/>
            <a:ext cx="1631119" cy="223240"/>
          </a:xfrm>
          <a:prstGeom prst="line">
            <a:avLst/>
          </a:prstGeom>
          <a:ln w="76200" cap="flat">
            <a:solidFill>
              <a:srgbClr val="C3CBE8"/>
            </a:solidFill>
            <a:prstDash val="sysDot"/>
            <a:headEnd type="none" w="sm" len="sm"/>
            <a:tailEnd type="none" w="sm" len="sm"/>
          </a:ln>
        </p:spPr>
        <p:txBody>
          <a:bodyPr/>
          <a:lstStyle/>
          <a:p>
            <a:endParaRPr lang="en-US"/>
          </a:p>
        </p:txBody>
      </p:sp>
      <p:sp>
        <p:nvSpPr>
          <p:cNvPr id="7" name="AutoShape 7"/>
          <p:cNvSpPr/>
          <p:nvPr/>
        </p:nvSpPr>
        <p:spPr>
          <a:xfrm flipH="1">
            <a:off x="9191625" y="3180441"/>
            <a:ext cx="0" cy="878540"/>
          </a:xfrm>
          <a:prstGeom prst="line">
            <a:avLst/>
          </a:prstGeom>
          <a:ln w="76200" cap="flat">
            <a:solidFill>
              <a:srgbClr val="000000"/>
            </a:solidFill>
            <a:prstDash val="sysDot"/>
            <a:headEnd type="none" w="sm" len="sm"/>
            <a:tailEnd type="none" w="sm" len="sm"/>
          </a:ln>
        </p:spPr>
        <p:txBody>
          <a:bodyPr/>
          <a:lstStyle/>
          <a:p>
            <a:endParaRPr lang="en-US"/>
          </a:p>
        </p:txBody>
      </p:sp>
      <p:sp>
        <p:nvSpPr>
          <p:cNvPr id="8" name="AutoShape 8"/>
          <p:cNvSpPr/>
          <p:nvPr/>
        </p:nvSpPr>
        <p:spPr>
          <a:xfrm flipH="1">
            <a:off x="9191625" y="4097081"/>
            <a:ext cx="0" cy="878540"/>
          </a:xfrm>
          <a:prstGeom prst="line">
            <a:avLst/>
          </a:prstGeom>
          <a:ln w="76200" cap="flat">
            <a:solidFill>
              <a:srgbClr val="000000"/>
            </a:solidFill>
            <a:prstDash val="sysDot"/>
            <a:headEnd type="none" w="sm" len="sm"/>
            <a:tailEnd type="none" w="sm" len="sm"/>
          </a:ln>
        </p:spPr>
        <p:txBody>
          <a:bodyPr/>
          <a:lstStyle/>
          <a:p>
            <a:endParaRPr lang="en-US"/>
          </a:p>
        </p:txBody>
      </p:sp>
      <p:sp>
        <p:nvSpPr>
          <p:cNvPr id="9" name="AutoShape 9"/>
          <p:cNvSpPr/>
          <p:nvPr/>
        </p:nvSpPr>
        <p:spPr>
          <a:xfrm flipH="1">
            <a:off x="9191625" y="5004196"/>
            <a:ext cx="0" cy="878540"/>
          </a:xfrm>
          <a:prstGeom prst="line">
            <a:avLst/>
          </a:prstGeom>
          <a:ln w="76200" cap="flat">
            <a:solidFill>
              <a:srgbClr val="000000"/>
            </a:solidFill>
            <a:prstDash val="sysDot"/>
            <a:headEnd type="none" w="sm" len="sm"/>
            <a:tailEnd type="none" w="sm" len="sm"/>
          </a:ln>
        </p:spPr>
        <p:txBody>
          <a:bodyPr/>
          <a:lstStyle/>
          <a:p>
            <a:endParaRPr lang="en-US"/>
          </a:p>
        </p:txBody>
      </p:sp>
      <p:sp>
        <p:nvSpPr>
          <p:cNvPr id="10" name="AutoShape 10"/>
          <p:cNvSpPr/>
          <p:nvPr/>
        </p:nvSpPr>
        <p:spPr>
          <a:xfrm flipH="1">
            <a:off x="9191625" y="5920836"/>
            <a:ext cx="0" cy="878540"/>
          </a:xfrm>
          <a:prstGeom prst="line">
            <a:avLst/>
          </a:prstGeom>
          <a:ln w="76200" cap="flat">
            <a:solidFill>
              <a:srgbClr val="000000"/>
            </a:solidFill>
            <a:prstDash val="sysDot"/>
            <a:headEnd type="none" w="sm" len="sm"/>
            <a:tailEnd type="none" w="sm" len="sm"/>
          </a:ln>
        </p:spPr>
        <p:txBody>
          <a:bodyPr/>
          <a:lstStyle/>
          <a:p>
            <a:endParaRPr lang="en-US"/>
          </a:p>
        </p:txBody>
      </p:sp>
      <p:sp>
        <p:nvSpPr>
          <p:cNvPr id="11" name="AutoShape 11"/>
          <p:cNvSpPr/>
          <p:nvPr/>
        </p:nvSpPr>
        <p:spPr>
          <a:xfrm flipH="1">
            <a:off x="9153525" y="7458206"/>
            <a:ext cx="0" cy="878540"/>
          </a:xfrm>
          <a:prstGeom prst="line">
            <a:avLst/>
          </a:prstGeom>
          <a:ln w="76200" cap="flat">
            <a:solidFill>
              <a:srgbClr val="000000"/>
            </a:solidFill>
            <a:prstDash val="sysDot"/>
            <a:headEnd type="none" w="sm" len="sm"/>
            <a:tailEnd type="none" w="sm" len="sm"/>
          </a:ln>
        </p:spPr>
        <p:txBody>
          <a:bodyPr/>
          <a:lstStyle/>
          <a:p>
            <a:endParaRPr lang="en-US"/>
          </a:p>
        </p:txBody>
      </p:sp>
      <p:sp>
        <p:nvSpPr>
          <p:cNvPr id="12" name="AutoShape 12"/>
          <p:cNvSpPr/>
          <p:nvPr/>
        </p:nvSpPr>
        <p:spPr>
          <a:xfrm flipH="1">
            <a:off x="9153525" y="8336746"/>
            <a:ext cx="0" cy="878540"/>
          </a:xfrm>
          <a:prstGeom prst="line">
            <a:avLst/>
          </a:prstGeom>
          <a:ln w="76200" cap="flat">
            <a:solidFill>
              <a:srgbClr val="000000"/>
            </a:solidFill>
            <a:prstDash val="sysDot"/>
            <a:headEnd type="none" w="sm" len="sm"/>
            <a:tailEnd type="none" w="sm" len="sm"/>
          </a:ln>
        </p:spPr>
        <p:txBody>
          <a:bodyPr/>
          <a:lstStyle/>
          <a:p>
            <a:endParaRPr lang="en-US"/>
          </a:p>
        </p:txBody>
      </p:sp>
      <p:sp>
        <p:nvSpPr>
          <p:cNvPr id="13" name="AutoShape 13"/>
          <p:cNvSpPr/>
          <p:nvPr/>
        </p:nvSpPr>
        <p:spPr>
          <a:xfrm flipH="1">
            <a:off x="9153525" y="9215286"/>
            <a:ext cx="0" cy="581097"/>
          </a:xfrm>
          <a:prstGeom prst="line">
            <a:avLst/>
          </a:prstGeom>
          <a:ln w="76200" cap="flat">
            <a:solidFill>
              <a:srgbClr val="000000"/>
            </a:solidFill>
            <a:prstDash val="sysDot"/>
            <a:headEnd type="none" w="sm" len="sm"/>
            <a:tailEnd type="none" w="sm" len="sm"/>
          </a:ln>
        </p:spPr>
        <p:txBody>
          <a:bodyPr/>
          <a:lstStyle/>
          <a:p>
            <a:endParaRPr lang="en-US"/>
          </a:p>
        </p:txBody>
      </p:sp>
      <p:grpSp>
        <p:nvGrpSpPr>
          <p:cNvPr id="14" name="Group 14"/>
          <p:cNvGrpSpPr/>
          <p:nvPr/>
        </p:nvGrpSpPr>
        <p:grpSpPr>
          <a:xfrm>
            <a:off x="9091280" y="339700"/>
            <a:ext cx="181640" cy="1816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100805" y="1192801"/>
            <a:ext cx="181640" cy="18164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100805" y="2112925"/>
            <a:ext cx="181640" cy="1816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100805" y="2612251"/>
            <a:ext cx="181640" cy="18164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091280" y="3051521"/>
            <a:ext cx="181640" cy="18164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9100805" y="3490336"/>
            <a:ext cx="181640" cy="18164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9100805" y="3886865"/>
            <a:ext cx="181640" cy="181640"/>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9100805" y="4267755"/>
            <a:ext cx="181640" cy="18164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9100805" y="4635975"/>
            <a:ext cx="181640" cy="181640"/>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9100805" y="5124450"/>
            <a:ext cx="181640" cy="181640"/>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9100805" y="5506115"/>
            <a:ext cx="181640" cy="181640"/>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9100805" y="5791916"/>
            <a:ext cx="181640" cy="181640"/>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9100805" y="6041805"/>
            <a:ext cx="181640" cy="181640"/>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9100805" y="6462299"/>
            <a:ext cx="181640" cy="181640"/>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9100805" y="6708556"/>
            <a:ext cx="181640" cy="181640"/>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9062705" y="7317733"/>
            <a:ext cx="181640" cy="181640"/>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2" name="Group 62"/>
          <p:cNvGrpSpPr/>
          <p:nvPr/>
        </p:nvGrpSpPr>
        <p:grpSpPr>
          <a:xfrm>
            <a:off x="9062705" y="7602540"/>
            <a:ext cx="181640" cy="181640"/>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64" name="TextBox 6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5" name="Group 65"/>
          <p:cNvGrpSpPr/>
          <p:nvPr/>
        </p:nvGrpSpPr>
        <p:grpSpPr>
          <a:xfrm>
            <a:off x="9062705" y="7827239"/>
            <a:ext cx="181640" cy="181640"/>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67" name="TextBox 6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8" name="Group 68"/>
          <p:cNvGrpSpPr/>
          <p:nvPr/>
        </p:nvGrpSpPr>
        <p:grpSpPr>
          <a:xfrm>
            <a:off x="9053180" y="8171157"/>
            <a:ext cx="181640" cy="181640"/>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70" name="TextBox 7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1" name="Group 71"/>
          <p:cNvGrpSpPr/>
          <p:nvPr/>
        </p:nvGrpSpPr>
        <p:grpSpPr>
          <a:xfrm>
            <a:off x="9053180" y="8564728"/>
            <a:ext cx="181640" cy="181640"/>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73" name="TextBox 7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4" name="Group 74"/>
          <p:cNvGrpSpPr/>
          <p:nvPr/>
        </p:nvGrpSpPr>
        <p:grpSpPr>
          <a:xfrm>
            <a:off x="9053180" y="9033645"/>
            <a:ext cx="181640" cy="181640"/>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76" name="TextBox 7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7" name="Group 77"/>
          <p:cNvGrpSpPr/>
          <p:nvPr/>
        </p:nvGrpSpPr>
        <p:grpSpPr>
          <a:xfrm>
            <a:off x="9053180" y="9443886"/>
            <a:ext cx="181640" cy="181640"/>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79" name="TextBox 7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0" name="Group 80"/>
          <p:cNvGrpSpPr/>
          <p:nvPr/>
        </p:nvGrpSpPr>
        <p:grpSpPr>
          <a:xfrm>
            <a:off x="9053180" y="9705563"/>
            <a:ext cx="181640" cy="181640"/>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txBody>
            <a:bodyPr/>
            <a:lstStyle/>
            <a:p>
              <a:endParaRPr lang="en-US"/>
            </a:p>
          </p:txBody>
        </p:sp>
        <p:sp>
          <p:nvSpPr>
            <p:cNvPr id="82" name="TextBox 8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3" name="Group 83"/>
          <p:cNvGrpSpPr/>
          <p:nvPr/>
        </p:nvGrpSpPr>
        <p:grpSpPr>
          <a:xfrm>
            <a:off x="7406397" y="2960700"/>
            <a:ext cx="181640" cy="181640"/>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txBody>
            <a:bodyPr/>
            <a:lstStyle/>
            <a:p>
              <a:endParaRPr lang="en-US"/>
            </a:p>
          </p:txBody>
        </p:sp>
        <p:sp>
          <p:nvSpPr>
            <p:cNvPr id="85" name="TextBox 8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6" name="Group 86"/>
          <p:cNvGrpSpPr/>
          <p:nvPr/>
        </p:nvGrpSpPr>
        <p:grpSpPr>
          <a:xfrm>
            <a:off x="7406397" y="3280213"/>
            <a:ext cx="181640" cy="181640"/>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txBody>
            <a:bodyPr/>
            <a:lstStyle/>
            <a:p>
              <a:endParaRPr lang="en-US"/>
            </a:p>
          </p:txBody>
        </p:sp>
        <p:sp>
          <p:nvSpPr>
            <p:cNvPr id="88" name="TextBox 8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9" name="Group 89"/>
          <p:cNvGrpSpPr/>
          <p:nvPr/>
        </p:nvGrpSpPr>
        <p:grpSpPr>
          <a:xfrm>
            <a:off x="7406397" y="3621150"/>
            <a:ext cx="181640" cy="181640"/>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txBody>
            <a:bodyPr/>
            <a:lstStyle/>
            <a:p>
              <a:endParaRPr lang="en-US"/>
            </a:p>
          </p:txBody>
        </p:sp>
        <p:sp>
          <p:nvSpPr>
            <p:cNvPr id="91" name="TextBox 9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2" name="AutoShape 92"/>
          <p:cNvSpPr/>
          <p:nvPr/>
        </p:nvSpPr>
        <p:spPr>
          <a:xfrm flipH="1">
            <a:off x="7523016" y="3154744"/>
            <a:ext cx="1569103" cy="216289"/>
          </a:xfrm>
          <a:prstGeom prst="line">
            <a:avLst/>
          </a:prstGeom>
          <a:ln w="76200" cap="flat">
            <a:solidFill>
              <a:srgbClr val="C3CBE8"/>
            </a:solidFill>
            <a:prstDash val="sysDot"/>
            <a:headEnd type="none" w="sm" len="sm"/>
            <a:tailEnd type="none" w="sm" len="sm"/>
          </a:ln>
        </p:spPr>
        <p:txBody>
          <a:bodyPr/>
          <a:lstStyle/>
          <a:p>
            <a:endParaRPr lang="en-US"/>
          </a:p>
        </p:txBody>
      </p:sp>
      <p:grpSp>
        <p:nvGrpSpPr>
          <p:cNvPr id="93" name="Group 93"/>
          <p:cNvGrpSpPr/>
          <p:nvPr/>
        </p:nvGrpSpPr>
        <p:grpSpPr>
          <a:xfrm>
            <a:off x="10727602" y="3280213"/>
            <a:ext cx="181640" cy="181640"/>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95" name="TextBox 9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6" name="Group 96"/>
          <p:cNvGrpSpPr/>
          <p:nvPr/>
        </p:nvGrpSpPr>
        <p:grpSpPr>
          <a:xfrm>
            <a:off x="10727602" y="3581156"/>
            <a:ext cx="181640" cy="181640"/>
            <a:chOff x="0" y="0"/>
            <a:chExt cx="812800" cy="812800"/>
          </a:xfrm>
        </p:grpSpPr>
        <p:sp>
          <p:nvSpPr>
            <p:cNvPr id="97" name="Freeform 9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98" name="TextBox 9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9" name="Group 99"/>
          <p:cNvGrpSpPr/>
          <p:nvPr/>
        </p:nvGrpSpPr>
        <p:grpSpPr>
          <a:xfrm>
            <a:off x="10727602" y="2974747"/>
            <a:ext cx="181640" cy="181640"/>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txBody>
            <a:bodyPr/>
            <a:lstStyle/>
            <a:p>
              <a:endParaRPr lang="en-US"/>
            </a:p>
          </p:txBody>
        </p:sp>
        <p:sp>
          <p:nvSpPr>
            <p:cNvPr id="101" name="TextBox 10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2" name="TextBox 102"/>
          <p:cNvSpPr txBox="1"/>
          <p:nvPr/>
        </p:nvSpPr>
        <p:spPr>
          <a:xfrm>
            <a:off x="230821" y="9656774"/>
            <a:ext cx="5534455" cy="400071"/>
          </a:xfrm>
          <a:prstGeom prst="rect">
            <a:avLst/>
          </a:prstGeom>
        </p:spPr>
        <p:txBody>
          <a:bodyPr lIns="0" tIns="0" rIns="0" bIns="0" rtlCol="0" anchor="t">
            <a:spAutoFit/>
          </a:bodyPr>
          <a:lstStyle/>
          <a:p>
            <a:pPr algn="l">
              <a:lnSpc>
                <a:spcPts val="3150"/>
              </a:lnSpc>
            </a:pPr>
            <a:r>
              <a:rPr lang="en-US" sz="2250" i="1">
                <a:solidFill>
                  <a:srgbClr val="000000"/>
                </a:solidFill>
                <a:latin typeface="Times New Roman Italics"/>
                <a:ea typeface="Times New Roman Italics"/>
                <a:cs typeface="Times New Roman Italics"/>
                <a:sym typeface="Times New Roman Italics"/>
              </a:rPr>
              <a:t>Landmark Wajah Mediapipe</a:t>
            </a:r>
          </a:p>
        </p:txBody>
      </p:sp>
      <p:sp>
        <p:nvSpPr>
          <p:cNvPr id="103" name="TextBox 103"/>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07</a:t>
            </a:r>
          </a:p>
        </p:txBody>
      </p:sp>
      <p:sp>
        <p:nvSpPr>
          <p:cNvPr id="104" name="AutoShape 104"/>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05" name="TextBox 105"/>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EI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5AAB"/>
        </a:solidFill>
        <a:effectLst/>
      </p:bgPr>
    </p:bg>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E4E4E4"/>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5549" y="677272"/>
            <a:ext cx="1452071" cy="1457537"/>
          </a:xfrm>
          <a:custGeom>
            <a:avLst/>
            <a:gdLst/>
            <a:ahLst/>
            <a:cxnLst/>
            <a:rect l="l" t="t" r="r" b="b"/>
            <a:pathLst>
              <a:path w="1452071" h="1457537">
                <a:moveTo>
                  <a:pt x="0" y="0"/>
                </a:moveTo>
                <a:lnTo>
                  <a:pt x="1452072" y="0"/>
                </a:lnTo>
                <a:lnTo>
                  <a:pt x="1452072" y="1457537"/>
                </a:lnTo>
                <a:lnTo>
                  <a:pt x="0" y="1457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5555294" y="2275495"/>
            <a:ext cx="713130" cy="713130"/>
          </a:xfrm>
          <a:custGeom>
            <a:avLst/>
            <a:gdLst/>
            <a:ahLst/>
            <a:cxnLst/>
            <a:rect l="l" t="t" r="r" b="b"/>
            <a:pathLst>
              <a:path w="713130" h="713130">
                <a:moveTo>
                  <a:pt x="0" y="0"/>
                </a:moveTo>
                <a:lnTo>
                  <a:pt x="713131" y="0"/>
                </a:lnTo>
                <a:lnTo>
                  <a:pt x="713131" y="713130"/>
                </a:lnTo>
                <a:lnTo>
                  <a:pt x="0" y="713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546230" y="6885480"/>
            <a:ext cx="3984149" cy="3984149"/>
          </a:xfrm>
          <a:custGeom>
            <a:avLst/>
            <a:gdLst/>
            <a:ahLst/>
            <a:cxnLst/>
            <a:rect l="l" t="t" r="r" b="b"/>
            <a:pathLst>
              <a:path w="3984149" h="3984149">
                <a:moveTo>
                  <a:pt x="0" y="0"/>
                </a:moveTo>
                <a:lnTo>
                  <a:pt x="3984149" y="0"/>
                </a:lnTo>
                <a:lnTo>
                  <a:pt x="3984149" y="3984148"/>
                </a:lnTo>
                <a:lnTo>
                  <a:pt x="0" y="3984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2986928" y="7590541"/>
            <a:ext cx="1909190" cy="1546444"/>
          </a:xfrm>
          <a:custGeom>
            <a:avLst/>
            <a:gdLst/>
            <a:ahLst/>
            <a:cxnLst/>
            <a:rect l="l" t="t" r="r" b="b"/>
            <a:pathLst>
              <a:path w="1909190" h="1546444">
                <a:moveTo>
                  <a:pt x="0" y="0"/>
                </a:moveTo>
                <a:lnTo>
                  <a:pt x="1909190" y="0"/>
                </a:lnTo>
                <a:lnTo>
                  <a:pt x="1909190" y="1546444"/>
                </a:lnTo>
                <a:lnTo>
                  <a:pt x="0" y="15464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4745693" y="4479925"/>
            <a:ext cx="8796615" cy="1193800"/>
          </a:xfrm>
          <a:prstGeom prst="rect">
            <a:avLst/>
          </a:prstGeom>
        </p:spPr>
        <p:txBody>
          <a:bodyPr lIns="0" tIns="0" rIns="0" bIns="0" rtlCol="0" anchor="t">
            <a:spAutoFit/>
          </a:bodyPr>
          <a:lstStyle/>
          <a:p>
            <a:pPr algn="ctr">
              <a:lnSpc>
                <a:spcPts val="9799"/>
              </a:lnSpc>
            </a:pPr>
            <a:r>
              <a:rPr lang="en-US" sz="6999" b="1">
                <a:solidFill>
                  <a:srgbClr val="FFFFFF"/>
                </a:solidFill>
                <a:latin typeface="Glacial Indifference Bold"/>
                <a:ea typeface="Glacial Indifference Bold"/>
                <a:cs typeface="Glacial Indifference Bold"/>
                <a:sym typeface="Glacial Indifference Bold"/>
              </a:rPr>
              <a:t>DEMONSTRASI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08</a:t>
            </a:r>
          </a:p>
        </p:txBody>
      </p:sp>
      <p:sp>
        <p:nvSpPr>
          <p:cNvPr id="9" name="AutoShape 9"/>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0" name="Freeform 10"/>
          <p:cNvSpPr/>
          <p:nvPr/>
        </p:nvSpPr>
        <p:spPr>
          <a:xfrm>
            <a:off x="251579" y="1348494"/>
            <a:ext cx="12952035" cy="6749652"/>
          </a:xfrm>
          <a:custGeom>
            <a:avLst/>
            <a:gdLst/>
            <a:ahLst/>
            <a:cxnLst/>
            <a:rect l="l" t="t" r="r" b="b"/>
            <a:pathLst>
              <a:path w="12952035" h="6749652">
                <a:moveTo>
                  <a:pt x="0" y="0"/>
                </a:moveTo>
                <a:lnTo>
                  <a:pt x="12952035" y="0"/>
                </a:lnTo>
                <a:lnTo>
                  <a:pt x="12952035" y="6749653"/>
                </a:lnTo>
                <a:lnTo>
                  <a:pt x="0" y="6749653"/>
                </a:lnTo>
                <a:lnTo>
                  <a:pt x="0" y="0"/>
                </a:lnTo>
                <a:close/>
              </a:path>
            </a:pathLst>
          </a:custGeom>
          <a:blipFill>
            <a:blip r:embed="rId2"/>
            <a:stretch>
              <a:fillRect/>
            </a:stretch>
          </a:blipFill>
        </p:spPr>
        <p:txBody>
          <a:bodyPr/>
          <a:lstStyle/>
          <a:p>
            <a:endParaRPr lang="en-US"/>
          </a:p>
        </p:txBody>
      </p:sp>
      <p:sp>
        <p:nvSpPr>
          <p:cNvPr id="11" name="Freeform 11"/>
          <p:cNvSpPr/>
          <p:nvPr/>
        </p:nvSpPr>
        <p:spPr>
          <a:xfrm>
            <a:off x="13460216" y="1316118"/>
            <a:ext cx="4421826" cy="7189961"/>
          </a:xfrm>
          <a:custGeom>
            <a:avLst/>
            <a:gdLst/>
            <a:ahLst/>
            <a:cxnLst/>
            <a:rect l="l" t="t" r="r" b="b"/>
            <a:pathLst>
              <a:path w="4421826" h="7189961">
                <a:moveTo>
                  <a:pt x="0" y="0"/>
                </a:moveTo>
                <a:lnTo>
                  <a:pt x="4421826" y="0"/>
                </a:lnTo>
                <a:lnTo>
                  <a:pt x="4421826" y="7189961"/>
                </a:lnTo>
                <a:lnTo>
                  <a:pt x="0" y="7189961"/>
                </a:lnTo>
                <a:lnTo>
                  <a:pt x="0" y="0"/>
                </a:lnTo>
                <a:close/>
              </a:path>
            </a:pathLst>
          </a:custGeom>
          <a:blipFill>
            <a:blip r:embed="rId3"/>
            <a:stretch>
              <a:fillRect/>
            </a:stretch>
          </a:blipFill>
          <a:ln w="38100" cap="sq">
            <a:solidFill>
              <a:srgbClr val="FF3131"/>
            </a:solidFill>
            <a:prstDash val="dash"/>
            <a:miter/>
          </a:ln>
        </p:spPr>
        <p:txBody>
          <a:bodyPr/>
          <a:lstStyle/>
          <a:p>
            <a:endParaRPr lang="en-US"/>
          </a:p>
        </p:txBody>
      </p:sp>
      <p:grpSp>
        <p:nvGrpSpPr>
          <p:cNvPr id="12" name="Group 12"/>
          <p:cNvGrpSpPr/>
          <p:nvPr/>
        </p:nvGrpSpPr>
        <p:grpSpPr>
          <a:xfrm>
            <a:off x="437449" y="2654144"/>
            <a:ext cx="9316719" cy="5384017"/>
            <a:chOff x="0" y="0"/>
            <a:chExt cx="2453786" cy="1418013"/>
          </a:xfrm>
        </p:grpSpPr>
        <p:sp>
          <p:nvSpPr>
            <p:cNvPr id="13" name="Freeform 13"/>
            <p:cNvSpPr/>
            <p:nvPr/>
          </p:nvSpPr>
          <p:spPr>
            <a:xfrm>
              <a:off x="0" y="0"/>
              <a:ext cx="2453786" cy="1418013"/>
            </a:xfrm>
            <a:custGeom>
              <a:avLst/>
              <a:gdLst/>
              <a:ahLst/>
              <a:cxnLst/>
              <a:rect l="l" t="t" r="r" b="b"/>
              <a:pathLst>
                <a:path w="2453786" h="1418013">
                  <a:moveTo>
                    <a:pt x="0" y="0"/>
                  </a:moveTo>
                  <a:lnTo>
                    <a:pt x="2453786" y="0"/>
                  </a:lnTo>
                  <a:lnTo>
                    <a:pt x="2453786" y="1418013"/>
                  </a:lnTo>
                  <a:lnTo>
                    <a:pt x="0" y="1418013"/>
                  </a:lnTo>
                  <a:close/>
                </a:path>
              </a:pathLst>
            </a:custGeom>
            <a:ln w="38100" cap="sq">
              <a:solidFill>
                <a:srgbClr val="FF3131"/>
              </a:solidFill>
              <a:prstDash val="dash"/>
              <a:miter/>
            </a:ln>
          </p:spPr>
          <p:txBody>
            <a:bodyPr/>
            <a:lstStyle/>
            <a:p>
              <a:endParaRPr lang="en-US"/>
            </a:p>
          </p:txBody>
        </p:sp>
        <p:sp>
          <p:nvSpPr>
            <p:cNvPr id="14" name="TextBox 14"/>
            <p:cNvSpPr txBox="1"/>
            <p:nvPr/>
          </p:nvSpPr>
          <p:spPr>
            <a:xfrm>
              <a:off x="0" y="-38100"/>
              <a:ext cx="2453786" cy="145611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030547" y="3058710"/>
            <a:ext cx="2885194" cy="2173151"/>
            <a:chOff x="0" y="0"/>
            <a:chExt cx="759886" cy="572352"/>
          </a:xfrm>
        </p:grpSpPr>
        <p:sp>
          <p:nvSpPr>
            <p:cNvPr id="16" name="Freeform 16"/>
            <p:cNvSpPr/>
            <p:nvPr/>
          </p:nvSpPr>
          <p:spPr>
            <a:xfrm>
              <a:off x="0" y="0"/>
              <a:ext cx="759886" cy="572352"/>
            </a:xfrm>
            <a:custGeom>
              <a:avLst/>
              <a:gdLst/>
              <a:ahLst/>
              <a:cxnLst/>
              <a:rect l="l" t="t" r="r" b="b"/>
              <a:pathLst>
                <a:path w="759886" h="572352">
                  <a:moveTo>
                    <a:pt x="0" y="0"/>
                  </a:moveTo>
                  <a:lnTo>
                    <a:pt x="759886" y="0"/>
                  </a:lnTo>
                  <a:lnTo>
                    <a:pt x="759886" y="572352"/>
                  </a:lnTo>
                  <a:lnTo>
                    <a:pt x="0" y="572352"/>
                  </a:lnTo>
                  <a:close/>
                </a:path>
              </a:pathLst>
            </a:custGeom>
            <a:ln w="38100" cap="sq">
              <a:solidFill>
                <a:srgbClr val="FF3131"/>
              </a:solidFill>
              <a:prstDash val="dash"/>
              <a:miter/>
            </a:ln>
          </p:spPr>
          <p:txBody>
            <a:bodyPr/>
            <a:lstStyle/>
            <a:p>
              <a:endParaRPr lang="en-US"/>
            </a:p>
          </p:txBody>
        </p:sp>
        <p:sp>
          <p:nvSpPr>
            <p:cNvPr id="17" name="TextBox 17"/>
            <p:cNvSpPr txBox="1"/>
            <p:nvPr/>
          </p:nvSpPr>
          <p:spPr>
            <a:xfrm>
              <a:off x="0" y="-38100"/>
              <a:ext cx="759886" cy="61045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944822" y="5660486"/>
            <a:ext cx="1151134" cy="608961"/>
            <a:chOff x="0" y="0"/>
            <a:chExt cx="303179" cy="160385"/>
          </a:xfrm>
        </p:grpSpPr>
        <p:sp>
          <p:nvSpPr>
            <p:cNvPr id="19" name="Freeform 19"/>
            <p:cNvSpPr/>
            <p:nvPr/>
          </p:nvSpPr>
          <p:spPr>
            <a:xfrm>
              <a:off x="0" y="0"/>
              <a:ext cx="303179" cy="160385"/>
            </a:xfrm>
            <a:custGeom>
              <a:avLst/>
              <a:gdLst/>
              <a:ahLst/>
              <a:cxnLst/>
              <a:rect l="l" t="t" r="r" b="b"/>
              <a:pathLst>
                <a:path w="303179" h="160385">
                  <a:moveTo>
                    <a:pt x="0" y="0"/>
                  </a:moveTo>
                  <a:lnTo>
                    <a:pt x="303179" y="0"/>
                  </a:lnTo>
                  <a:lnTo>
                    <a:pt x="303179" y="160385"/>
                  </a:lnTo>
                  <a:lnTo>
                    <a:pt x="0" y="160385"/>
                  </a:lnTo>
                  <a:close/>
                </a:path>
              </a:pathLst>
            </a:custGeom>
            <a:ln w="38100" cap="sq">
              <a:solidFill>
                <a:srgbClr val="FF3131"/>
              </a:solidFill>
              <a:prstDash val="dash"/>
              <a:miter/>
            </a:ln>
          </p:spPr>
          <p:txBody>
            <a:bodyPr/>
            <a:lstStyle/>
            <a:p>
              <a:endParaRPr lang="en-US"/>
            </a:p>
          </p:txBody>
        </p:sp>
        <p:sp>
          <p:nvSpPr>
            <p:cNvPr id="20" name="TextBox 20"/>
            <p:cNvSpPr txBox="1"/>
            <p:nvPr/>
          </p:nvSpPr>
          <p:spPr>
            <a:xfrm>
              <a:off x="0" y="-38100"/>
              <a:ext cx="303179" cy="198485"/>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12543596" y="2769929"/>
            <a:ext cx="577562" cy="577562"/>
          </a:xfrm>
          <a:custGeom>
            <a:avLst/>
            <a:gdLst/>
            <a:ahLst/>
            <a:cxnLst/>
            <a:rect l="l" t="t" r="r" b="b"/>
            <a:pathLst>
              <a:path w="577562" h="577562">
                <a:moveTo>
                  <a:pt x="0" y="0"/>
                </a:moveTo>
                <a:lnTo>
                  <a:pt x="577563" y="0"/>
                </a:lnTo>
                <a:lnTo>
                  <a:pt x="577563" y="577562"/>
                </a:lnTo>
                <a:lnTo>
                  <a:pt x="0" y="5775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Freeform 22"/>
          <p:cNvSpPr/>
          <p:nvPr/>
        </p:nvSpPr>
        <p:spPr>
          <a:xfrm>
            <a:off x="9468749" y="2373245"/>
            <a:ext cx="561799" cy="561799"/>
          </a:xfrm>
          <a:custGeom>
            <a:avLst/>
            <a:gdLst/>
            <a:ahLst/>
            <a:cxnLst/>
            <a:rect l="l" t="t" r="r" b="b"/>
            <a:pathLst>
              <a:path w="561799" h="561799">
                <a:moveTo>
                  <a:pt x="0" y="0"/>
                </a:moveTo>
                <a:lnTo>
                  <a:pt x="561798" y="0"/>
                </a:lnTo>
                <a:lnTo>
                  <a:pt x="561798" y="561799"/>
                </a:lnTo>
                <a:lnTo>
                  <a:pt x="0" y="561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10873245" y="5450793"/>
            <a:ext cx="561799" cy="561799"/>
          </a:xfrm>
          <a:custGeom>
            <a:avLst/>
            <a:gdLst/>
            <a:ahLst/>
            <a:cxnLst/>
            <a:rect l="l" t="t" r="r" b="b"/>
            <a:pathLst>
              <a:path w="561799" h="561799">
                <a:moveTo>
                  <a:pt x="0" y="0"/>
                </a:moveTo>
                <a:lnTo>
                  <a:pt x="561799" y="0"/>
                </a:lnTo>
                <a:lnTo>
                  <a:pt x="561799" y="561798"/>
                </a:lnTo>
                <a:lnTo>
                  <a:pt x="0" y="5617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17519170" y="1116093"/>
            <a:ext cx="600490" cy="600490"/>
          </a:xfrm>
          <a:custGeom>
            <a:avLst/>
            <a:gdLst/>
            <a:ahLst/>
            <a:cxnLst/>
            <a:rect l="l" t="t" r="r" b="b"/>
            <a:pathLst>
              <a:path w="600490" h="600490">
                <a:moveTo>
                  <a:pt x="0" y="0"/>
                </a:moveTo>
                <a:lnTo>
                  <a:pt x="600490" y="0"/>
                </a:lnTo>
                <a:lnTo>
                  <a:pt x="600490" y="600490"/>
                </a:lnTo>
                <a:lnTo>
                  <a:pt x="0" y="6004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5" name="TextBox 25"/>
          <p:cNvSpPr txBox="1"/>
          <p:nvPr/>
        </p:nvSpPr>
        <p:spPr>
          <a:xfrm>
            <a:off x="1852025" y="304997"/>
            <a:ext cx="14583950" cy="748222"/>
          </a:xfrm>
          <a:prstGeom prst="rect">
            <a:avLst/>
          </a:prstGeom>
        </p:spPr>
        <p:txBody>
          <a:bodyPr lIns="0" tIns="0" rIns="0" bIns="0" rtlCol="0" anchor="t">
            <a:spAutoFit/>
          </a:bodyPr>
          <a:lstStyle/>
          <a:p>
            <a:pPr algn="ctr">
              <a:lnSpc>
                <a:spcPts val="6009"/>
              </a:lnSpc>
            </a:pPr>
            <a:r>
              <a:rPr lang="en-US" sz="4292" b="1">
                <a:solidFill>
                  <a:srgbClr val="000000"/>
                </a:solidFill>
                <a:latin typeface="Glacial Indifference Bold"/>
                <a:ea typeface="Glacial Indifference Bold"/>
                <a:cs typeface="Glacial Indifference Bold"/>
                <a:sym typeface="Glacial Indifference Bold"/>
              </a:rPr>
              <a:t>Aplikasi LMS - halaman Asynchronous Learning</a:t>
            </a:r>
          </a:p>
        </p:txBody>
      </p:sp>
      <p:sp>
        <p:nvSpPr>
          <p:cNvPr id="26" name="TextBox 26"/>
          <p:cNvSpPr txBox="1"/>
          <p:nvPr/>
        </p:nvSpPr>
        <p:spPr>
          <a:xfrm>
            <a:off x="9888261" y="8963025"/>
            <a:ext cx="6294346" cy="523831"/>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DEMONSTRASI</a:t>
            </a:r>
          </a:p>
        </p:txBody>
      </p:sp>
      <p:sp>
        <p:nvSpPr>
          <p:cNvPr id="27" name="TextBox 27"/>
          <p:cNvSpPr txBox="1"/>
          <p:nvPr/>
        </p:nvSpPr>
        <p:spPr>
          <a:xfrm>
            <a:off x="251579" y="8302581"/>
            <a:ext cx="7368418" cy="1406613"/>
          </a:xfrm>
          <a:prstGeom prst="rect">
            <a:avLst/>
          </a:prstGeom>
        </p:spPr>
        <p:txBody>
          <a:bodyPr wrap="square" lIns="0" tIns="0" rIns="0" bIns="0" rtlCol="0" anchor="t">
            <a:spAutoFit/>
          </a:bodyPr>
          <a:lstStyle/>
          <a:p>
            <a:pPr marL="431801" lvl="1" indent="-215900" algn="just">
              <a:lnSpc>
                <a:spcPts val="2800"/>
              </a:lnSpc>
              <a:buAutoNum type="arabicPeriod"/>
            </a:pPr>
            <a:r>
              <a:rPr lang="en-US" sz="2000" dirty="0">
                <a:solidFill>
                  <a:srgbClr val="000000"/>
                </a:solidFill>
                <a:latin typeface="Open Sans"/>
                <a:ea typeface="Open Sans"/>
                <a:cs typeface="Open Sans"/>
                <a:sym typeface="Open Sans"/>
              </a:rPr>
              <a:t>Frame video </a:t>
            </a:r>
            <a:r>
              <a:rPr lang="en-US" sz="2000" dirty="0" err="1">
                <a:solidFill>
                  <a:srgbClr val="000000"/>
                </a:solidFill>
                <a:latin typeface="Open Sans"/>
                <a:ea typeface="Open Sans"/>
                <a:cs typeface="Open Sans"/>
                <a:sym typeface="Open Sans"/>
              </a:rPr>
              <a:t>pembelajaran</a:t>
            </a:r>
            <a:endParaRPr lang="en-US" sz="2000" dirty="0">
              <a:solidFill>
                <a:srgbClr val="000000"/>
              </a:solidFill>
              <a:latin typeface="Open Sans"/>
              <a:ea typeface="Open Sans"/>
              <a:cs typeface="Open Sans"/>
              <a:sym typeface="Open Sans"/>
            </a:endParaRPr>
          </a:p>
          <a:p>
            <a:pPr marL="431801" lvl="1" indent="-215900" algn="just">
              <a:lnSpc>
                <a:spcPts val="2800"/>
              </a:lnSpc>
              <a:buAutoNum type="arabicPeriod"/>
            </a:pPr>
            <a:r>
              <a:rPr lang="en-US" sz="2000" dirty="0">
                <a:solidFill>
                  <a:srgbClr val="000000"/>
                </a:solidFill>
                <a:latin typeface="Open Sans"/>
                <a:ea typeface="Open Sans"/>
                <a:cs typeface="Open Sans"/>
                <a:sym typeface="Open Sans"/>
              </a:rPr>
              <a:t>Frame </a:t>
            </a:r>
            <a:r>
              <a:rPr lang="en-US" sz="2000" dirty="0" err="1">
                <a:solidFill>
                  <a:srgbClr val="000000"/>
                </a:solidFill>
                <a:latin typeface="Open Sans"/>
                <a:ea typeface="Open Sans"/>
                <a:cs typeface="Open Sans"/>
                <a:sym typeface="Open Sans"/>
              </a:rPr>
              <a:t>tangkapan</a:t>
            </a:r>
            <a:r>
              <a:rPr lang="en-US" sz="2000" dirty="0">
                <a:solidFill>
                  <a:srgbClr val="000000"/>
                </a:solidFill>
                <a:latin typeface="Open Sans"/>
                <a:ea typeface="Open Sans"/>
                <a:cs typeface="Open Sans"/>
                <a:sym typeface="Open Sans"/>
              </a:rPr>
              <a:t> video </a:t>
            </a:r>
            <a:r>
              <a:rPr lang="en-US" sz="2000" dirty="0" err="1">
                <a:solidFill>
                  <a:srgbClr val="000000"/>
                </a:solidFill>
                <a:latin typeface="Open Sans"/>
                <a:ea typeface="Open Sans"/>
                <a:cs typeface="Open Sans"/>
                <a:sym typeface="Open Sans"/>
              </a:rPr>
              <a:t>wajah</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menggunakan</a:t>
            </a:r>
            <a:r>
              <a:rPr lang="en-US" sz="2000" dirty="0">
                <a:solidFill>
                  <a:srgbClr val="000000"/>
                </a:solidFill>
                <a:latin typeface="Open Sans"/>
                <a:ea typeface="Open Sans"/>
                <a:cs typeface="Open Sans"/>
                <a:sym typeface="Open Sans"/>
              </a:rPr>
              <a:t> webcam</a:t>
            </a:r>
          </a:p>
          <a:p>
            <a:pPr marL="431801" lvl="1" indent="-215900" algn="just">
              <a:lnSpc>
                <a:spcPts val="2800"/>
              </a:lnSpc>
              <a:buAutoNum type="arabicPeriod"/>
            </a:pPr>
            <a:r>
              <a:rPr lang="en-US" sz="2000" dirty="0" err="1">
                <a:solidFill>
                  <a:srgbClr val="000000"/>
                </a:solidFill>
                <a:latin typeface="Open Sans"/>
                <a:ea typeface="Open Sans"/>
                <a:cs typeface="Open Sans"/>
                <a:sym typeface="Open Sans"/>
              </a:rPr>
              <a:t>Tombol</a:t>
            </a:r>
            <a:r>
              <a:rPr lang="en-US" sz="2000" dirty="0">
                <a:solidFill>
                  <a:srgbClr val="000000"/>
                </a:solidFill>
                <a:latin typeface="Open Sans"/>
                <a:ea typeface="Open Sans"/>
                <a:cs typeface="Open Sans"/>
                <a:sym typeface="Open Sans"/>
              </a:rPr>
              <a:t> media player (Play, Pause, Replay)</a:t>
            </a:r>
          </a:p>
          <a:p>
            <a:pPr marL="431801" lvl="1" indent="-215900" algn="just">
              <a:lnSpc>
                <a:spcPts val="2800"/>
              </a:lnSpc>
              <a:buAutoNum type="arabicPeriod"/>
            </a:pPr>
            <a:r>
              <a:rPr lang="en-US" sz="2000" dirty="0">
                <a:solidFill>
                  <a:srgbClr val="000000"/>
                </a:solidFill>
                <a:latin typeface="Open Sans"/>
                <a:ea typeface="Open Sans"/>
                <a:cs typeface="Open Sans"/>
                <a:sym typeface="Open Sans"/>
              </a:rPr>
              <a:t>Halaman </a:t>
            </a:r>
            <a:r>
              <a:rPr lang="en-US" sz="2000" dirty="0" err="1">
                <a:solidFill>
                  <a:srgbClr val="000000"/>
                </a:solidFill>
                <a:latin typeface="Open Sans"/>
                <a:ea typeface="Open Sans"/>
                <a:cs typeface="Open Sans"/>
                <a:sym typeface="Open Sans"/>
              </a:rPr>
              <a:t>ringkasan</a:t>
            </a:r>
            <a:r>
              <a:rPr lang="en-US" sz="2000" dirty="0">
                <a:solidFill>
                  <a:srgbClr val="000000"/>
                </a:solidFill>
                <a:latin typeface="Open Sans"/>
                <a:ea typeface="Open Sans"/>
                <a:cs typeface="Open Sans"/>
                <a:sym typeface="Open Sans"/>
              </a:rPr>
              <a:t> </a:t>
            </a:r>
            <a:r>
              <a:rPr lang="en-US" sz="2000" dirty="0" err="1">
                <a:solidFill>
                  <a:srgbClr val="000000"/>
                </a:solidFill>
                <a:latin typeface="Open Sans"/>
                <a:ea typeface="Open Sans"/>
                <a:cs typeface="Open Sans"/>
                <a:sym typeface="Open Sans"/>
              </a:rPr>
              <a:t>hasil</a:t>
            </a:r>
            <a:r>
              <a:rPr lang="en-US" sz="2000" dirty="0">
                <a:solidFill>
                  <a:srgbClr val="000000"/>
                </a:solidFill>
                <a:latin typeface="Open Sans"/>
                <a:ea typeface="Open Sans"/>
                <a:cs typeface="Open Sans"/>
                <a:sym typeface="Open Sans"/>
              </a:rPr>
              <a:t> engagement </a:t>
            </a:r>
            <a:r>
              <a:rPr lang="en-US" sz="2000" dirty="0" err="1">
                <a:solidFill>
                  <a:srgbClr val="000000"/>
                </a:solidFill>
                <a:latin typeface="Open Sans"/>
                <a:ea typeface="Open Sans"/>
                <a:cs typeface="Open Sans"/>
                <a:sym typeface="Open Sans"/>
              </a:rPr>
              <a:t>pemelajar</a:t>
            </a:r>
            <a:endParaRPr lang="en-US" sz="2000" dirty="0">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7032" y="8227689"/>
            <a:ext cx="3304243" cy="3304243"/>
          </a:xfrm>
          <a:custGeom>
            <a:avLst/>
            <a:gdLst/>
            <a:ahLst/>
            <a:cxnLst/>
            <a:rect l="l" t="t" r="r" b="b"/>
            <a:pathLst>
              <a:path w="3304243" h="3304243">
                <a:moveTo>
                  <a:pt x="0" y="0"/>
                </a:moveTo>
                <a:lnTo>
                  <a:pt x="3304244" y="0"/>
                </a:lnTo>
                <a:lnTo>
                  <a:pt x="3304244" y="3304243"/>
                </a:lnTo>
                <a:lnTo>
                  <a:pt x="0" y="3304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7121" y="6106625"/>
            <a:ext cx="3380275" cy="3380275"/>
          </a:xfrm>
          <a:custGeom>
            <a:avLst/>
            <a:gdLst/>
            <a:ahLst/>
            <a:cxnLst/>
            <a:rect l="l" t="t" r="r" b="b"/>
            <a:pathLst>
              <a:path w="3380275" h="3380275">
                <a:moveTo>
                  <a:pt x="0" y="0"/>
                </a:moveTo>
                <a:lnTo>
                  <a:pt x="3380276" y="0"/>
                </a:lnTo>
                <a:lnTo>
                  <a:pt x="3380276" y="3380275"/>
                </a:lnTo>
                <a:lnTo>
                  <a:pt x="0" y="3380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0" y="10073435"/>
            <a:ext cx="18288000" cy="213565"/>
            <a:chOff x="0" y="0"/>
            <a:chExt cx="4816593" cy="56248"/>
          </a:xfrm>
        </p:grpSpPr>
        <p:sp>
          <p:nvSpPr>
            <p:cNvPr id="5" name="Freeform 5"/>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6" name="TextBox 6"/>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09</a:t>
            </a:r>
          </a:p>
        </p:txBody>
      </p:sp>
      <p:sp>
        <p:nvSpPr>
          <p:cNvPr id="11" name="AutoShape 11"/>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2" name="Freeform 12"/>
          <p:cNvSpPr/>
          <p:nvPr/>
        </p:nvSpPr>
        <p:spPr>
          <a:xfrm>
            <a:off x="246248" y="1909660"/>
            <a:ext cx="17795503" cy="5887103"/>
          </a:xfrm>
          <a:custGeom>
            <a:avLst/>
            <a:gdLst/>
            <a:ahLst/>
            <a:cxnLst/>
            <a:rect l="l" t="t" r="r" b="b"/>
            <a:pathLst>
              <a:path w="17795503" h="5887103">
                <a:moveTo>
                  <a:pt x="0" y="0"/>
                </a:moveTo>
                <a:lnTo>
                  <a:pt x="17795504" y="0"/>
                </a:lnTo>
                <a:lnTo>
                  <a:pt x="17795504" y="5887102"/>
                </a:lnTo>
                <a:lnTo>
                  <a:pt x="0" y="5887102"/>
                </a:lnTo>
                <a:lnTo>
                  <a:pt x="0" y="0"/>
                </a:lnTo>
                <a:close/>
              </a:path>
            </a:pathLst>
          </a:custGeom>
          <a:blipFill>
            <a:blip r:embed="rId6"/>
            <a:stretch>
              <a:fillRect l="-15253" t="-77426" r="-14677" b="-43498"/>
            </a:stretch>
          </a:blipFill>
        </p:spPr>
        <p:txBody>
          <a:bodyPr/>
          <a:lstStyle/>
          <a:p>
            <a:endParaRPr lang="en-US"/>
          </a:p>
        </p:txBody>
      </p:sp>
      <p:sp>
        <p:nvSpPr>
          <p:cNvPr id="13" name="TextBox 13"/>
          <p:cNvSpPr txBox="1"/>
          <p:nvPr/>
        </p:nvSpPr>
        <p:spPr>
          <a:xfrm>
            <a:off x="1852025" y="639876"/>
            <a:ext cx="14583950" cy="748222"/>
          </a:xfrm>
          <a:prstGeom prst="rect">
            <a:avLst/>
          </a:prstGeom>
        </p:spPr>
        <p:txBody>
          <a:bodyPr lIns="0" tIns="0" rIns="0" bIns="0" rtlCol="0" anchor="t">
            <a:spAutoFit/>
          </a:bodyPr>
          <a:lstStyle/>
          <a:p>
            <a:pPr algn="ctr">
              <a:lnSpc>
                <a:spcPts val="6009"/>
              </a:lnSpc>
            </a:pPr>
            <a:r>
              <a:rPr lang="en-US" sz="4292" b="1">
                <a:solidFill>
                  <a:srgbClr val="000000"/>
                </a:solidFill>
                <a:latin typeface="Glacial Indifference Bold"/>
                <a:ea typeface="Glacial Indifference Bold"/>
                <a:cs typeface="Glacial Indifference Bold"/>
                <a:sym typeface="Glacial Indifference Bold"/>
              </a:rPr>
              <a:t>Pengujian Beberapa Skenario Kondisi </a:t>
            </a:r>
          </a:p>
        </p:txBody>
      </p:sp>
      <p:sp>
        <p:nvSpPr>
          <p:cNvPr id="14" name="TextBox 14"/>
          <p:cNvSpPr txBox="1"/>
          <p:nvPr/>
        </p:nvSpPr>
        <p:spPr>
          <a:xfrm>
            <a:off x="10560982" y="8963025"/>
            <a:ext cx="5621624" cy="523831"/>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DEMONSTRASI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7032" y="8227689"/>
            <a:ext cx="3304243" cy="3304243"/>
          </a:xfrm>
          <a:custGeom>
            <a:avLst/>
            <a:gdLst/>
            <a:ahLst/>
            <a:cxnLst/>
            <a:rect l="l" t="t" r="r" b="b"/>
            <a:pathLst>
              <a:path w="3304243" h="3304243">
                <a:moveTo>
                  <a:pt x="0" y="0"/>
                </a:moveTo>
                <a:lnTo>
                  <a:pt x="3304244" y="0"/>
                </a:lnTo>
                <a:lnTo>
                  <a:pt x="3304244" y="3304243"/>
                </a:lnTo>
                <a:lnTo>
                  <a:pt x="0" y="3304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7121" y="6106625"/>
            <a:ext cx="3380275" cy="3380275"/>
          </a:xfrm>
          <a:custGeom>
            <a:avLst/>
            <a:gdLst/>
            <a:ahLst/>
            <a:cxnLst/>
            <a:rect l="l" t="t" r="r" b="b"/>
            <a:pathLst>
              <a:path w="3380275" h="3380275">
                <a:moveTo>
                  <a:pt x="0" y="0"/>
                </a:moveTo>
                <a:lnTo>
                  <a:pt x="3380276" y="0"/>
                </a:lnTo>
                <a:lnTo>
                  <a:pt x="3380276" y="3380275"/>
                </a:lnTo>
                <a:lnTo>
                  <a:pt x="0" y="3380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0" y="10073435"/>
            <a:ext cx="18288000" cy="213565"/>
            <a:chOff x="0" y="0"/>
            <a:chExt cx="4816593" cy="56248"/>
          </a:xfrm>
        </p:grpSpPr>
        <p:sp>
          <p:nvSpPr>
            <p:cNvPr id="5" name="Freeform 5"/>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6" name="TextBox 6"/>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10</a:t>
            </a:r>
          </a:p>
        </p:txBody>
      </p:sp>
      <p:sp>
        <p:nvSpPr>
          <p:cNvPr id="11" name="AutoShape 11"/>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2" name="Freeform 12"/>
          <p:cNvSpPr/>
          <p:nvPr/>
        </p:nvSpPr>
        <p:spPr>
          <a:xfrm>
            <a:off x="0" y="1650705"/>
            <a:ext cx="18288000" cy="6964242"/>
          </a:xfrm>
          <a:custGeom>
            <a:avLst/>
            <a:gdLst/>
            <a:ahLst/>
            <a:cxnLst/>
            <a:rect l="l" t="t" r="r" b="b"/>
            <a:pathLst>
              <a:path w="18288000" h="6964242">
                <a:moveTo>
                  <a:pt x="0" y="0"/>
                </a:moveTo>
                <a:lnTo>
                  <a:pt x="18288000" y="0"/>
                </a:lnTo>
                <a:lnTo>
                  <a:pt x="18288000" y="6964243"/>
                </a:lnTo>
                <a:lnTo>
                  <a:pt x="0" y="6964243"/>
                </a:lnTo>
                <a:lnTo>
                  <a:pt x="0" y="0"/>
                </a:lnTo>
                <a:close/>
              </a:path>
            </a:pathLst>
          </a:custGeom>
          <a:blipFill>
            <a:blip r:embed="rId6"/>
            <a:stretch>
              <a:fillRect l="-31363" t="-55593" r="-5684" b="-46843"/>
            </a:stretch>
          </a:blipFill>
        </p:spPr>
        <p:txBody>
          <a:bodyPr/>
          <a:lstStyle/>
          <a:p>
            <a:endParaRPr lang="en-US"/>
          </a:p>
        </p:txBody>
      </p:sp>
      <p:sp>
        <p:nvSpPr>
          <p:cNvPr id="13" name="TextBox 13"/>
          <p:cNvSpPr txBox="1"/>
          <p:nvPr/>
        </p:nvSpPr>
        <p:spPr>
          <a:xfrm>
            <a:off x="1852025" y="639876"/>
            <a:ext cx="14583950" cy="748222"/>
          </a:xfrm>
          <a:prstGeom prst="rect">
            <a:avLst/>
          </a:prstGeom>
        </p:spPr>
        <p:txBody>
          <a:bodyPr lIns="0" tIns="0" rIns="0" bIns="0" rtlCol="0" anchor="t">
            <a:spAutoFit/>
          </a:bodyPr>
          <a:lstStyle/>
          <a:p>
            <a:pPr algn="ctr">
              <a:lnSpc>
                <a:spcPts val="6009"/>
              </a:lnSpc>
            </a:pPr>
            <a:r>
              <a:rPr lang="en-US" sz="4292" b="1">
                <a:solidFill>
                  <a:srgbClr val="000000"/>
                </a:solidFill>
                <a:latin typeface="Glacial Indifference Bold"/>
                <a:ea typeface="Glacial Indifference Bold"/>
                <a:cs typeface="Glacial Indifference Bold"/>
                <a:sym typeface="Glacial Indifference Bold"/>
              </a:rPr>
              <a:t>Engagement Summary</a:t>
            </a:r>
          </a:p>
        </p:txBody>
      </p:sp>
      <p:sp>
        <p:nvSpPr>
          <p:cNvPr id="14" name="TextBox 14"/>
          <p:cNvSpPr txBox="1"/>
          <p:nvPr/>
        </p:nvSpPr>
        <p:spPr>
          <a:xfrm>
            <a:off x="10140531" y="8963025"/>
            <a:ext cx="6042075" cy="523831"/>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DEMONSTRASI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7032" y="8227689"/>
            <a:ext cx="3304243" cy="3304243"/>
          </a:xfrm>
          <a:custGeom>
            <a:avLst/>
            <a:gdLst/>
            <a:ahLst/>
            <a:cxnLst/>
            <a:rect l="l" t="t" r="r" b="b"/>
            <a:pathLst>
              <a:path w="3304243" h="3304243">
                <a:moveTo>
                  <a:pt x="0" y="0"/>
                </a:moveTo>
                <a:lnTo>
                  <a:pt x="3304244" y="0"/>
                </a:lnTo>
                <a:lnTo>
                  <a:pt x="3304244" y="3304243"/>
                </a:lnTo>
                <a:lnTo>
                  <a:pt x="0" y="3304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7121" y="6106625"/>
            <a:ext cx="3380275" cy="3380275"/>
          </a:xfrm>
          <a:custGeom>
            <a:avLst/>
            <a:gdLst/>
            <a:ahLst/>
            <a:cxnLst/>
            <a:rect l="l" t="t" r="r" b="b"/>
            <a:pathLst>
              <a:path w="3380275" h="3380275">
                <a:moveTo>
                  <a:pt x="0" y="0"/>
                </a:moveTo>
                <a:lnTo>
                  <a:pt x="3380276" y="0"/>
                </a:lnTo>
                <a:lnTo>
                  <a:pt x="3380276" y="3380275"/>
                </a:lnTo>
                <a:lnTo>
                  <a:pt x="0" y="3380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0" y="10073435"/>
            <a:ext cx="18288000" cy="213565"/>
            <a:chOff x="0" y="0"/>
            <a:chExt cx="4816593" cy="56248"/>
          </a:xfrm>
        </p:grpSpPr>
        <p:sp>
          <p:nvSpPr>
            <p:cNvPr id="5" name="Freeform 5"/>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6" name="TextBox 6"/>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11</a:t>
            </a:r>
          </a:p>
        </p:txBody>
      </p:sp>
      <p:sp>
        <p:nvSpPr>
          <p:cNvPr id="11" name="AutoShape 11"/>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2" name="Freeform 12"/>
          <p:cNvSpPr/>
          <p:nvPr/>
        </p:nvSpPr>
        <p:spPr>
          <a:xfrm>
            <a:off x="0" y="1726822"/>
            <a:ext cx="18288000" cy="7160257"/>
          </a:xfrm>
          <a:custGeom>
            <a:avLst/>
            <a:gdLst/>
            <a:ahLst/>
            <a:cxnLst/>
            <a:rect l="l" t="t" r="r" b="b"/>
            <a:pathLst>
              <a:path w="18288000" h="7160257">
                <a:moveTo>
                  <a:pt x="0" y="0"/>
                </a:moveTo>
                <a:lnTo>
                  <a:pt x="18288000" y="0"/>
                </a:lnTo>
                <a:lnTo>
                  <a:pt x="18288000" y="7160257"/>
                </a:lnTo>
                <a:lnTo>
                  <a:pt x="0" y="7160257"/>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1852025" y="639876"/>
            <a:ext cx="14583950" cy="748222"/>
          </a:xfrm>
          <a:prstGeom prst="rect">
            <a:avLst/>
          </a:prstGeom>
        </p:spPr>
        <p:txBody>
          <a:bodyPr lIns="0" tIns="0" rIns="0" bIns="0" rtlCol="0" anchor="t">
            <a:spAutoFit/>
          </a:bodyPr>
          <a:lstStyle/>
          <a:p>
            <a:pPr algn="ctr">
              <a:lnSpc>
                <a:spcPts val="6009"/>
              </a:lnSpc>
            </a:pPr>
            <a:r>
              <a:rPr lang="en-US" sz="4292" b="1">
                <a:solidFill>
                  <a:srgbClr val="000000"/>
                </a:solidFill>
                <a:latin typeface="Glacial Indifference Bold"/>
                <a:ea typeface="Glacial Indifference Bold"/>
                <a:cs typeface="Glacial Indifference Bold"/>
                <a:sym typeface="Glacial Indifference Bold"/>
              </a:rPr>
              <a:t>Engagement Summary</a:t>
            </a:r>
          </a:p>
        </p:txBody>
      </p:sp>
      <p:sp>
        <p:nvSpPr>
          <p:cNvPr id="14" name="TextBox 14"/>
          <p:cNvSpPr txBox="1"/>
          <p:nvPr/>
        </p:nvSpPr>
        <p:spPr>
          <a:xfrm>
            <a:off x="9327659" y="8963025"/>
            <a:ext cx="6854948" cy="523831"/>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DEMONSTRASI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7032" y="8227689"/>
            <a:ext cx="3304243" cy="3304243"/>
          </a:xfrm>
          <a:custGeom>
            <a:avLst/>
            <a:gdLst/>
            <a:ahLst/>
            <a:cxnLst/>
            <a:rect l="l" t="t" r="r" b="b"/>
            <a:pathLst>
              <a:path w="3304243" h="3304243">
                <a:moveTo>
                  <a:pt x="0" y="0"/>
                </a:moveTo>
                <a:lnTo>
                  <a:pt x="3304244" y="0"/>
                </a:lnTo>
                <a:lnTo>
                  <a:pt x="3304244" y="3304243"/>
                </a:lnTo>
                <a:lnTo>
                  <a:pt x="0" y="3304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7121" y="6106625"/>
            <a:ext cx="3380275" cy="3380275"/>
          </a:xfrm>
          <a:custGeom>
            <a:avLst/>
            <a:gdLst/>
            <a:ahLst/>
            <a:cxnLst/>
            <a:rect l="l" t="t" r="r" b="b"/>
            <a:pathLst>
              <a:path w="3380275" h="3380275">
                <a:moveTo>
                  <a:pt x="0" y="0"/>
                </a:moveTo>
                <a:lnTo>
                  <a:pt x="3380276" y="0"/>
                </a:lnTo>
                <a:lnTo>
                  <a:pt x="3380276" y="3380275"/>
                </a:lnTo>
                <a:lnTo>
                  <a:pt x="0" y="3380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0" y="10073435"/>
            <a:ext cx="18288000" cy="213565"/>
            <a:chOff x="0" y="0"/>
            <a:chExt cx="4816593" cy="56248"/>
          </a:xfrm>
        </p:grpSpPr>
        <p:sp>
          <p:nvSpPr>
            <p:cNvPr id="5" name="Freeform 5"/>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6" name="TextBox 6"/>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12</a:t>
            </a:r>
          </a:p>
        </p:txBody>
      </p:sp>
      <p:sp>
        <p:nvSpPr>
          <p:cNvPr id="11" name="AutoShape 11"/>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2" name="Freeform 12"/>
          <p:cNvSpPr/>
          <p:nvPr/>
        </p:nvSpPr>
        <p:spPr>
          <a:xfrm>
            <a:off x="1028700" y="268334"/>
            <a:ext cx="15354654" cy="8706597"/>
          </a:xfrm>
          <a:custGeom>
            <a:avLst/>
            <a:gdLst/>
            <a:ahLst/>
            <a:cxnLst/>
            <a:rect l="l" t="t" r="r" b="b"/>
            <a:pathLst>
              <a:path w="15354654" h="8706597">
                <a:moveTo>
                  <a:pt x="0" y="0"/>
                </a:moveTo>
                <a:lnTo>
                  <a:pt x="15354654" y="0"/>
                </a:lnTo>
                <a:lnTo>
                  <a:pt x="15354654" y="8706597"/>
                </a:lnTo>
                <a:lnTo>
                  <a:pt x="0" y="8706597"/>
                </a:lnTo>
                <a:lnTo>
                  <a:pt x="0" y="0"/>
                </a:lnTo>
                <a:close/>
              </a:path>
            </a:pathLst>
          </a:custGeom>
          <a:blipFill>
            <a:blip r:embed="rId6"/>
            <a:stretch>
              <a:fillRect l="-31363" t="-23507" r="-5684" b="-12445"/>
            </a:stretch>
          </a:blipFill>
        </p:spPr>
        <p:txBody>
          <a:bodyPr/>
          <a:lstStyle/>
          <a:p>
            <a:endParaRPr lang="en-US"/>
          </a:p>
        </p:txBody>
      </p:sp>
      <p:sp>
        <p:nvSpPr>
          <p:cNvPr id="13" name="TextBox 13"/>
          <p:cNvSpPr txBox="1"/>
          <p:nvPr/>
        </p:nvSpPr>
        <p:spPr>
          <a:xfrm>
            <a:off x="9327659" y="8963025"/>
            <a:ext cx="6854948" cy="523831"/>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DEMONSTRASI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7032" y="8227689"/>
            <a:ext cx="3304243" cy="3304243"/>
          </a:xfrm>
          <a:custGeom>
            <a:avLst/>
            <a:gdLst/>
            <a:ahLst/>
            <a:cxnLst/>
            <a:rect l="l" t="t" r="r" b="b"/>
            <a:pathLst>
              <a:path w="3304243" h="3304243">
                <a:moveTo>
                  <a:pt x="0" y="0"/>
                </a:moveTo>
                <a:lnTo>
                  <a:pt x="3304244" y="0"/>
                </a:lnTo>
                <a:lnTo>
                  <a:pt x="3304244" y="3304243"/>
                </a:lnTo>
                <a:lnTo>
                  <a:pt x="0" y="3304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57121" y="6106625"/>
            <a:ext cx="3380275" cy="3380275"/>
          </a:xfrm>
          <a:custGeom>
            <a:avLst/>
            <a:gdLst/>
            <a:ahLst/>
            <a:cxnLst/>
            <a:rect l="l" t="t" r="r" b="b"/>
            <a:pathLst>
              <a:path w="3380275" h="3380275">
                <a:moveTo>
                  <a:pt x="0" y="0"/>
                </a:moveTo>
                <a:lnTo>
                  <a:pt x="3380276" y="0"/>
                </a:lnTo>
                <a:lnTo>
                  <a:pt x="3380276" y="3380275"/>
                </a:lnTo>
                <a:lnTo>
                  <a:pt x="0" y="3380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0" y="10073435"/>
            <a:ext cx="18288000" cy="213565"/>
            <a:chOff x="0" y="0"/>
            <a:chExt cx="4816593" cy="56248"/>
          </a:xfrm>
        </p:grpSpPr>
        <p:sp>
          <p:nvSpPr>
            <p:cNvPr id="5" name="Freeform 5"/>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6" name="TextBox 6"/>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13</a:t>
            </a:r>
          </a:p>
        </p:txBody>
      </p:sp>
      <p:sp>
        <p:nvSpPr>
          <p:cNvPr id="11" name="AutoShape 11"/>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2" name="TextBox 12"/>
          <p:cNvSpPr txBox="1"/>
          <p:nvPr/>
        </p:nvSpPr>
        <p:spPr>
          <a:xfrm>
            <a:off x="1852025" y="639876"/>
            <a:ext cx="14583950" cy="748222"/>
          </a:xfrm>
          <a:prstGeom prst="rect">
            <a:avLst/>
          </a:prstGeom>
        </p:spPr>
        <p:txBody>
          <a:bodyPr lIns="0" tIns="0" rIns="0" bIns="0" rtlCol="0" anchor="t">
            <a:spAutoFit/>
          </a:bodyPr>
          <a:lstStyle/>
          <a:p>
            <a:pPr algn="ctr">
              <a:lnSpc>
                <a:spcPts val="6009"/>
              </a:lnSpc>
            </a:pPr>
            <a:r>
              <a:rPr lang="en-US" sz="4292" b="1" i="1">
                <a:solidFill>
                  <a:srgbClr val="000000"/>
                </a:solidFill>
                <a:latin typeface="Glacial Indifference Bold Italics"/>
                <a:ea typeface="Glacial Indifference Bold Italics"/>
                <a:cs typeface="Glacial Indifference Bold Italics"/>
                <a:sym typeface="Glacial Indifference Bold Italics"/>
              </a:rPr>
              <a:t>Engagement Summary</a:t>
            </a:r>
          </a:p>
        </p:txBody>
      </p:sp>
      <p:sp>
        <p:nvSpPr>
          <p:cNvPr id="13" name="Freeform 13"/>
          <p:cNvSpPr/>
          <p:nvPr/>
        </p:nvSpPr>
        <p:spPr>
          <a:xfrm>
            <a:off x="0" y="0"/>
            <a:ext cx="18288000" cy="8792543"/>
          </a:xfrm>
          <a:custGeom>
            <a:avLst/>
            <a:gdLst/>
            <a:ahLst/>
            <a:cxnLst/>
            <a:rect l="l" t="t" r="r" b="b"/>
            <a:pathLst>
              <a:path w="18288000" h="8792543">
                <a:moveTo>
                  <a:pt x="0" y="0"/>
                </a:moveTo>
                <a:lnTo>
                  <a:pt x="18288000" y="0"/>
                </a:lnTo>
                <a:lnTo>
                  <a:pt x="18288000" y="8792543"/>
                </a:lnTo>
                <a:lnTo>
                  <a:pt x="0" y="8792543"/>
                </a:lnTo>
                <a:lnTo>
                  <a:pt x="0" y="0"/>
                </a:lnTo>
                <a:close/>
              </a:path>
            </a:pathLst>
          </a:custGeom>
          <a:blipFill>
            <a:blip r:embed="rId6"/>
            <a:stretch>
              <a:fillRect l="-31363" t="-47703" r="-5684" b="-12639"/>
            </a:stretch>
          </a:blipFill>
        </p:spPr>
        <p:txBody>
          <a:bodyPr/>
          <a:lstStyle/>
          <a:p>
            <a:endParaRPr lang="en-US"/>
          </a:p>
        </p:txBody>
      </p:sp>
      <p:sp>
        <p:nvSpPr>
          <p:cNvPr id="14" name="TextBox 14"/>
          <p:cNvSpPr txBox="1"/>
          <p:nvPr/>
        </p:nvSpPr>
        <p:spPr>
          <a:xfrm>
            <a:off x="9327659" y="8963025"/>
            <a:ext cx="6854948" cy="523831"/>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DEMONSTRASI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25AAB"/>
        </a:solidFill>
        <a:effectLst/>
      </p:bgPr>
    </p:bg>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E4E4E4"/>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5549" y="677272"/>
            <a:ext cx="1452071" cy="1457537"/>
          </a:xfrm>
          <a:custGeom>
            <a:avLst/>
            <a:gdLst/>
            <a:ahLst/>
            <a:cxnLst/>
            <a:rect l="l" t="t" r="r" b="b"/>
            <a:pathLst>
              <a:path w="1452071" h="1457537">
                <a:moveTo>
                  <a:pt x="0" y="0"/>
                </a:moveTo>
                <a:lnTo>
                  <a:pt x="1452072" y="0"/>
                </a:lnTo>
                <a:lnTo>
                  <a:pt x="1452072" y="1457537"/>
                </a:lnTo>
                <a:lnTo>
                  <a:pt x="0" y="1457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5555294" y="2275495"/>
            <a:ext cx="713130" cy="713130"/>
          </a:xfrm>
          <a:custGeom>
            <a:avLst/>
            <a:gdLst/>
            <a:ahLst/>
            <a:cxnLst/>
            <a:rect l="l" t="t" r="r" b="b"/>
            <a:pathLst>
              <a:path w="713130" h="713130">
                <a:moveTo>
                  <a:pt x="0" y="0"/>
                </a:moveTo>
                <a:lnTo>
                  <a:pt x="713131" y="0"/>
                </a:lnTo>
                <a:lnTo>
                  <a:pt x="713131" y="713130"/>
                </a:lnTo>
                <a:lnTo>
                  <a:pt x="0" y="713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546230" y="6885480"/>
            <a:ext cx="3984149" cy="3984149"/>
          </a:xfrm>
          <a:custGeom>
            <a:avLst/>
            <a:gdLst/>
            <a:ahLst/>
            <a:cxnLst/>
            <a:rect l="l" t="t" r="r" b="b"/>
            <a:pathLst>
              <a:path w="3984149" h="3984149">
                <a:moveTo>
                  <a:pt x="0" y="0"/>
                </a:moveTo>
                <a:lnTo>
                  <a:pt x="3984149" y="0"/>
                </a:lnTo>
                <a:lnTo>
                  <a:pt x="3984149" y="3984148"/>
                </a:lnTo>
                <a:lnTo>
                  <a:pt x="0" y="3984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2986928" y="7590541"/>
            <a:ext cx="1909190" cy="1546444"/>
          </a:xfrm>
          <a:custGeom>
            <a:avLst/>
            <a:gdLst/>
            <a:ahLst/>
            <a:cxnLst/>
            <a:rect l="l" t="t" r="r" b="b"/>
            <a:pathLst>
              <a:path w="1909190" h="1546444">
                <a:moveTo>
                  <a:pt x="0" y="0"/>
                </a:moveTo>
                <a:lnTo>
                  <a:pt x="1909190" y="0"/>
                </a:lnTo>
                <a:lnTo>
                  <a:pt x="1909190" y="1546444"/>
                </a:lnTo>
                <a:lnTo>
                  <a:pt x="0" y="15464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4745693" y="4479925"/>
            <a:ext cx="8796615" cy="1193800"/>
          </a:xfrm>
          <a:prstGeom prst="rect">
            <a:avLst/>
          </a:prstGeom>
        </p:spPr>
        <p:txBody>
          <a:bodyPr lIns="0" tIns="0" rIns="0" bIns="0" rtlCol="0" anchor="t">
            <a:spAutoFit/>
          </a:bodyPr>
          <a:lstStyle/>
          <a:p>
            <a:pPr algn="ctr">
              <a:lnSpc>
                <a:spcPts val="9799"/>
              </a:lnSpc>
            </a:pPr>
            <a:r>
              <a:rPr lang="en-US" sz="6999" b="1">
                <a:solidFill>
                  <a:srgbClr val="FFFFFF"/>
                </a:solidFill>
                <a:latin typeface="Glacial Indifference Bold"/>
                <a:ea typeface="Glacial Indifference Bold"/>
                <a:cs typeface="Glacial Indifference Bold"/>
                <a:sym typeface="Glacial Indifference Bold"/>
              </a:rPr>
              <a:t>Kesimpulan &amp; Saran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7032" y="8227689"/>
            <a:ext cx="3304243" cy="3304243"/>
          </a:xfrm>
          <a:custGeom>
            <a:avLst/>
            <a:gdLst/>
            <a:ahLst/>
            <a:cxnLst/>
            <a:rect l="l" t="t" r="r" b="b"/>
            <a:pathLst>
              <a:path w="3304243" h="3304243">
                <a:moveTo>
                  <a:pt x="0" y="0"/>
                </a:moveTo>
                <a:lnTo>
                  <a:pt x="3304244" y="0"/>
                </a:lnTo>
                <a:lnTo>
                  <a:pt x="3304244" y="3304243"/>
                </a:lnTo>
                <a:lnTo>
                  <a:pt x="0" y="3304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73279" y="6106581"/>
            <a:ext cx="3380275" cy="3380275"/>
          </a:xfrm>
          <a:custGeom>
            <a:avLst/>
            <a:gdLst/>
            <a:ahLst/>
            <a:cxnLst/>
            <a:rect l="l" t="t" r="r" b="b"/>
            <a:pathLst>
              <a:path w="3380275" h="3380275">
                <a:moveTo>
                  <a:pt x="0" y="0"/>
                </a:moveTo>
                <a:lnTo>
                  <a:pt x="3380275" y="0"/>
                </a:lnTo>
                <a:lnTo>
                  <a:pt x="3380275" y="3380275"/>
                </a:lnTo>
                <a:lnTo>
                  <a:pt x="0" y="33802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0" y="10073435"/>
            <a:ext cx="18288000" cy="213565"/>
            <a:chOff x="0" y="0"/>
            <a:chExt cx="4816593" cy="56248"/>
          </a:xfrm>
        </p:grpSpPr>
        <p:sp>
          <p:nvSpPr>
            <p:cNvPr id="5" name="Freeform 5"/>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6" name="TextBox 6"/>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14</a:t>
            </a:r>
          </a:p>
        </p:txBody>
      </p:sp>
      <p:sp>
        <p:nvSpPr>
          <p:cNvPr id="11" name="AutoShape 11"/>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2" name="TextBox 12"/>
          <p:cNvSpPr txBox="1"/>
          <p:nvPr/>
        </p:nvSpPr>
        <p:spPr>
          <a:xfrm>
            <a:off x="11429915" y="8963025"/>
            <a:ext cx="4752692" cy="523831"/>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KESIMPULAN</a:t>
            </a:r>
          </a:p>
        </p:txBody>
      </p:sp>
      <p:sp>
        <p:nvSpPr>
          <p:cNvPr id="13" name="TextBox 13"/>
          <p:cNvSpPr txBox="1"/>
          <p:nvPr/>
        </p:nvSpPr>
        <p:spPr>
          <a:xfrm>
            <a:off x="2306996" y="2669588"/>
            <a:ext cx="13674007" cy="4855211"/>
          </a:xfrm>
          <a:prstGeom prst="rect">
            <a:avLst/>
          </a:prstGeom>
        </p:spPr>
        <p:txBody>
          <a:bodyPr lIns="0" tIns="0" rIns="0" bIns="0" rtlCol="0" anchor="t">
            <a:spAutoFit/>
          </a:bodyPr>
          <a:lstStyle/>
          <a:p>
            <a:pPr algn="just">
              <a:lnSpc>
                <a:spcPts val="4339"/>
              </a:lnSpc>
              <a:spcBef>
                <a:spcPct val="0"/>
              </a:spcBef>
            </a:pPr>
            <a:r>
              <a:rPr lang="en-US" sz="3099">
                <a:solidFill>
                  <a:srgbClr val="000000"/>
                </a:solidFill>
                <a:latin typeface="Canva Sans"/>
                <a:ea typeface="Canva Sans"/>
                <a:cs typeface="Canva Sans"/>
                <a:sym typeface="Canva Sans"/>
              </a:rPr>
              <a:t>Pemanfaatan teknologi </a:t>
            </a:r>
            <a:r>
              <a:rPr lang="en-US" sz="3099" b="1" i="1">
                <a:solidFill>
                  <a:srgbClr val="000000"/>
                </a:solidFill>
                <a:latin typeface="Canva Sans Bold Italics"/>
                <a:ea typeface="Canva Sans Bold Italics"/>
                <a:cs typeface="Canva Sans Bold Italics"/>
                <a:sym typeface="Canva Sans Bold Italics"/>
              </a:rPr>
              <a:t>computer vision</a:t>
            </a:r>
            <a:r>
              <a:rPr lang="en-US" sz="3099">
                <a:solidFill>
                  <a:srgbClr val="000000"/>
                </a:solidFill>
                <a:latin typeface="Canva Sans"/>
                <a:ea typeface="Canva Sans"/>
                <a:cs typeface="Canva Sans"/>
                <a:sym typeface="Canva Sans"/>
              </a:rPr>
              <a:t> dan </a:t>
            </a:r>
            <a:r>
              <a:rPr lang="en-US" sz="3099" b="1" i="1">
                <a:solidFill>
                  <a:srgbClr val="000000"/>
                </a:solidFill>
                <a:latin typeface="Canva Sans Bold Italics"/>
                <a:ea typeface="Canva Sans Bold Italics"/>
                <a:cs typeface="Canva Sans Bold Italics"/>
                <a:sym typeface="Canva Sans Bold Italics"/>
              </a:rPr>
              <a:t>machine learning</a:t>
            </a:r>
            <a:r>
              <a:rPr lang="en-US" sz="3099">
                <a:solidFill>
                  <a:srgbClr val="000000"/>
                </a:solidFill>
                <a:latin typeface="Canva Sans"/>
                <a:ea typeface="Canva Sans"/>
                <a:cs typeface="Canva Sans"/>
                <a:sym typeface="Canva Sans"/>
              </a:rPr>
              <a:t> dalam deteksi emosi wajah praja menunjukkan arah baru dalam pengembangan teknologi pendidikan yang lebih adaptif dan berbasis data. Integrasi analitik afektif ke dalam sistem pembelajaran daring asinkron tidak hanya memperkaya mekanisme evaluasi, tetapi juga memperkuat transformasi digital pendidikan melalui pendekatan yang inovatif, responsif, dan berkelanjutan. Teknologi ini menjadi fondasi penting dalam menciptakan ekosistem pembelajaran digital yang lebih cerdas dan terintegrasi.</a:t>
            </a:r>
          </a:p>
        </p:txBody>
      </p:sp>
      <p:sp>
        <p:nvSpPr>
          <p:cNvPr id="14" name="TextBox 14"/>
          <p:cNvSpPr txBox="1"/>
          <p:nvPr/>
        </p:nvSpPr>
        <p:spPr>
          <a:xfrm>
            <a:off x="1852025" y="1378440"/>
            <a:ext cx="14583950" cy="748222"/>
          </a:xfrm>
          <a:prstGeom prst="rect">
            <a:avLst/>
          </a:prstGeom>
        </p:spPr>
        <p:txBody>
          <a:bodyPr lIns="0" tIns="0" rIns="0" bIns="0" rtlCol="0" anchor="t">
            <a:spAutoFit/>
          </a:bodyPr>
          <a:lstStyle/>
          <a:p>
            <a:pPr algn="ctr">
              <a:lnSpc>
                <a:spcPts val="6009"/>
              </a:lnSpc>
            </a:pPr>
            <a:r>
              <a:rPr lang="en-US" sz="4292" b="1">
                <a:solidFill>
                  <a:srgbClr val="000000"/>
                </a:solidFill>
                <a:latin typeface="Glacial Indifference Bold"/>
                <a:ea typeface="Glacial Indifference Bold"/>
                <a:cs typeface="Glacial Indifference Bold"/>
                <a:sym typeface="Glacial Indifference Bold"/>
              </a:rPr>
              <a:t>Kesimpulan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5AAB"/>
        </a:solidFill>
        <a:effectLst/>
      </p:bgPr>
    </p:bg>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E4E4E4"/>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5549" y="677272"/>
            <a:ext cx="1452071" cy="1457537"/>
          </a:xfrm>
          <a:custGeom>
            <a:avLst/>
            <a:gdLst/>
            <a:ahLst/>
            <a:cxnLst/>
            <a:rect l="l" t="t" r="r" b="b"/>
            <a:pathLst>
              <a:path w="1452071" h="1457537">
                <a:moveTo>
                  <a:pt x="0" y="0"/>
                </a:moveTo>
                <a:lnTo>
                  <a:pt x="1452072" y="0"/>
                </a:lnTo>
                <a:lnTo>
                  <a:pt x="1452072" y="1457537"/>
                </a:lnTo>
                <a:lnTo>
                  <a:pt x="0" y="1457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5555294" y="2275495"/>
            <a:ext cx="713130" cy="713130"/>
          </a:xfrm>
          <a:custGeom>
            <a:avLst/>
            <a:gdLst/>
            <a:ahLst/>
            <a:cxnLst/>
            <a:rect l="l" t="t" r="r" b="b"/>
            <a:pathLst>
              <a:path w="713130" h="713130">
                <a:moveTo>
                  <a:pt x="0" y="0"/>
                </a:moveTo>
                <a:lnTo>
                  <a:pt x="713131" y="0"/>
                </a:lnTo>
                <a:lnTo>
                  <a:pt x="713131" y="713130"/>
                </a:lnTo>
                <a:lnTo>
                  <a:pt x="0" y="713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546230" y="6885480"/>
            <a:ext cx="3984149" cy="3984149"/>
          </a:xfrm>
          <a:custGeom>
            <a:avLst/>
            <a:gdLst/>
            <a:ahLst/>
            <a:cxnLst/>
            <a:rect l="l" t="t" r="r" b="b"/>
            <a:pathLst>
              <a:path w="3984149" h="3984149">
                <a:moveTo>
                  <a:pt x="0" y="0"/>
                </a:moveTo>
                <a:lnTo>
                  <a:pt x="3984149" y="0"/>
                </a:lnTo>
                <a:lnTo>
                  <a:pt x="3984149" y="3984148"/>
                </a:lnTo>
                <a:lnTo>
                  <a:pt x="0" y="3984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2986928" y="7590541"/>
            <a:ext cx="1909190" cy="1546444"/>
          </a:xfrm>
          <a:custGeom>
            <a:avLst/>
            <a:gdLst/>
            <a:ahLst/>
            <a:cxnLst/>
            <a:rect l="l" t="t" r="r" b="b"/>
            <a:pathLst>
              <a:path w="1909190" h="1546444">
                <a:moveTo>
                  <a:pt x="0" y="0"/>
                </a:moveTo>
                <a:lnTo>
                  <a:pt x="1909190" y="0"/>
                </a:lnTo>
                <a:lnTo>
                  <a:pt x="1909190" y="1546444"/>
                </a:lnTo>
                <a:lnTo>
                  <a:pt x="0" y="15464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4745693" y="4479925"/>
            <a:ext cx="8796615" cy="1193800"/>
          </a:xfrm>
          <a:prstGeom prst="rect">
            <a:avLst/>
          </a:prstGeom>
        </p:spPr>
        <p:txBody>
          <a:bodyPr lIns="0" tIns="0" rIns="0" bIns="0" rtlCol="0" anchor="t">
            <a:spAutoFit/>
          </a:bodyPr>
          <a:lstStyle/>
          <a:p>
            <a:pPr algn="ctr">
              <a:lnSpc>
                <a:spcPts val="9799"/>
              </a:lnSpc>
            </a:pPr>
            <a:r>
              <a:rPr lang="en-US" sz="6999" b="1">
                <a:solidFill>
                  <a:srgbClr val="FFFFFF"/>
                </a:solidFill>
                <a:latin typeface="Glacial Indifference Bold"/>
                <a:ea typeface="Glacial Indifference Bold"/>
                <a:cs typeface="Glacial Indifference Bold"/>
                <a:sym typeface="Glacial Indifference Bold"/>
              </a:rPr>
              <a:t>Pendahuluan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15</a:t>
            </a:r>
          </a:p>
        </p:txBody>
      </p:sp>
      <p:sp>
        <p:nvSpPr>
          <p:cNvPr id="9" name="AutoShape 9"/>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0" name="TextBox 10"/>
          <p:cNvSpPr txBox="1"/>
          <p:nvPr/>
        </p:nvSpPr>
        <p:spPr>
          <a:xfrm>
            <a:off x="11429915" y="8963025"/>
            <a:ext cx="4752692" cy="523831"/>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SARAN</a:t>
            </a:r>
          </a:p>
        </p:txBody>
      </p:sp>
      <p:sp>
        <p:nvSpPr>
          <p:cNvPr id="11" name="TextBox 11"/>
          <p:cNvSpPr txBox="1"/>
          <p:nvPr/>
        </p:nvSpPr>
        <p:spPr>
          <a:xfrm>
            <a:off x="2773896" y="4049395"/>
            <a:ext cx="12740209" cy="2140586"/>
          </a:xfrm>
          <a:prstGeom prst="rect">
            <a:avLst/>
          </a:prstGeom>
        </p:spPr>
        <p:txBody>
          <a:bodyPr lIns="0" tIns="0" rIns="0" bIns="0" rtlCol="0" anchor="t">
            <a:spAutoFit/>
          </a:bodyPr>
          <a:lstStyle/>
          <a:p>
            <a:pPr algn="just">
              <a:lnSpc>
                <a:spcPts val="4339"/>
              </a:lnSpc>
              <a:spcBef>
                <a:spcPct val="0"/>
              </a:spcBef>
            </a:pPr>
            <a:r>
              <a:rPr lang="en-US" sz="3099">
                <a:solidFill>
                  <a:srgbClr val="000000"/>
                </a:solidFill>
                <a:latin typeface="Canva Sans"/>
                <a:ea typeface="Canva Sans"/>
                <a:cs typeface="Canva Sans"/>
                <a:sym typeface="Canva Sans"/>
              </a:rPr>
              <a:t>“Perlu dilakukan pengembangan dan uji coba lanjutan untuk memastikan akurasi, keamanan data, serta integrasi sistem deteksi emosi ke dalam platform pembelajaran digital secara efektif dan berkelanjutan”</a:t>
            </a:r>
          </a:p>
        </p:txBody>
      </p:sp>
      <p:sp>
        <p:nvSpPr>
          <p:cNvPr id="12" name="TextBox 12"/>
          <p:cNvSpPr txBox="1"/>
          <p:nvPr/>
        </p:nvSpPr>
        <p:spPr>
          <a:xfrm>
            <a:off x="1852025" y="2494633"/>
            <a:ext cx="14583950" cy="748222"/>
          </a:xfrm>
          <a:prstGeom prst="rect">
            <a:avLst/>
          </a:prstGeom>
        </p:spPr>
        <p:txBody>
          <a:bodyPr lIns="0" tIns="0" rIns="0" bIns="0" rtlCol="0" anchor="t">
            <a:spAutoFit/>
          </a:bodyPr>
          <a:lstStyle/>
          <a:p>
            <a:pPr algn="ctr">
              <a:lnSpc>
                <a:spcPts val="6009"/>
              </a:lnSpc>
            </a:pPr>
            <a:r>
              <a:rPr lang="en-US" sz="4292" b="1">
                <a:solidFill>
                  <a:srgbClr val="000000"/>
                </a:solidFill>
                <a:latin typeface="Glacial Indifference Bold"/>
                <a:ea typeface="Glacial Indifference Bold"/>
                <a:cs typeface="Glacial Indifference Bold"/>
                <a:sym typeface="Glacial Indifference Bold"/>
              </a:rPr>
              <a:t>Saran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3CBE8"/>
        </a:solidFill>
        <a:effectLst/>
      </p:bgPr>
    </p:bg>
    <p:spTree>
      <p:nvGrpSpPr>
        <p:cNvPr id="1" name=""/>
        <p:cNvGrpSpPr/>
        <p:nvPr/>
      </p:nvGrpSpPr>
      <p:grpSpPr>
        <a:xfrm>
          <a:off x="0" y="0"/>
          <a:ext cx="0" cy="0"/>
          <a:chOff x="0" y="0"/>
          <a:chExt cx="0" cy="0"/>
        </a:xfrm>
      </p:grpSpPr>
      <p:grpSp>
        <p:nvGrpSpPr>
          <p:cNvPr id="2" name="Group 2"/>
          <p:cNvGrpSpPr/>
          <p:nvPr/>
        </p:nvGrpSpPr>
        <p:grpSpPr>
          <a:xfrm>
            <a:off x="1785341" y="1679079"/>
            <a:ext cx="14717318" cy="6928841"/>
            <a:chOff x="0" y="0"/>
            <a:chExt cx="3876166" cy="1824880"/>
          </a:xfrm>
        </p:grpSpPr>
        <p:sp>
          <p:nvSpPr>
            <p:cNvPr id="3" name="Freeform 3"/>
            <p:cNvSpPr/>
            <p:nvPr/>
          </p:nvSpPr>
          <p:spPr>
            <a:xfrm>
              <a:off x="0" y="0"/>
              <a:ext cx="3876166" cy="1824880"/>
            </a:xfrm>
            <a:custGeom>
              <a:avLst/>
              <a:gdLst/>
              <a:ahLst/>
              <a:cxnLst/>
              <a:rect l="l" t="t" r="r" b="b"/>
              <a:pathLst>
                <a:path w="3876166" h="1824880">
                  <a:moveTo>
                    <a:pt x="0" y="0"/>
                  </a:moveTo>
                  <a:lnTo>
                    <a:pt x="3876166" y="0"/>
                  </a:lnTo>
                  <a:lnTo>
                    <a:pt x="3876166" y="1824880"/>
                  </a:lnTo>
                  <a:lnTo>
                    <a:pt x="0" y="1824880"/>
                  </a:lnTo>
                  <a:close/>
                </a:path>
              </a:pathLst>
            </a:custGeom>
            <a:solidFill>
              <a:srgbClr val="025AAB"/>
            </a:solidFill>
          </p:spPr>
          <p:txBody>
            <a:bodyPr/>
            <a:lstStyle/>
            <a:p>
              <a:endParaRPr lang="en-US"/>
            </a:p>
          </p:txBody>
        </p:sp>
        <p:sp>
          <p:nvSpPr>
            <p:cNvPr id="4" name="TextBox 4"/>
            <p:cNvSpPr txBox="1"/>
            <p:nvPr/>
          </p:nvSpPr>
          <p:spPr>
            <a:xfrm>
              <a:off x="0" y="-38100"/>
              <a:ext cx="3876166" cy="186298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061903" y="-1566138"/>
            <a:ext cx="4761674" cy="4761674"/>
          </a:xfrm>
          <a:custGeom>
            <a:avLst/>
            <a:gdLst/>
            <a:ahLst/>
            <a:cxnLst/>
            <a:rect l="l" t="t" r="r" b="b"/>
            <a:pathLst>
              <a:path w="4761674" h="4761674">
                <a:moveTo>
                  <a:pt x="0" y="0"/>
                </a:moveTo>
                <a:lnTo>
                  <a:pt x="4761674" y="0"/>
                </a:lnTo>
                <a:lnTo>
                  <a:pt x="4761674" y="4761675"/>
                </a:lnTo>
                <a:lnTo>
                  <a:pt x="0" y="47616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5442740" y="2842069"/>
            <a:ext cx="1413018" cy="1236391"/>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txBody>
            <a:bodyPr/>
            <a:lstStyle/>
            <a:p>
              <a:endParaRPr lang="en-US"/>
            </a:p>
          </p:txBody>
        </p:sp>
        <p:sp>
          <p:nvSpPr>
            <p:cNvPr id="8" name="TextBox 8"/>
            <p:cNvSpPr txBox="1"/>
            <p:nvPr/>
          </p:nvSpPr>
          <p:spPr>
            <a:xfrm>
              <a:off x="127000" y="292100"/>
              <a:ext cx="558800" cy="3683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28700" y="1313694"/>
            <a:ext cx="1528376" cy="1528376"/>
          </a:xfrm>
          <a:custGeom>
            <a:avLst/>
            <a:gdLst/>
            <a:ahLst/>
            <a:cxnLst/>
            <a:rect l="l" t="t" r="r" b="b"/>
            <a:pathLst>
              <a:path w="1528376" h="1528376">
                <a:moveTo>
                  <a:pt x="0" y="0"/>
                </a:moveTo>
                <a:lnTo>
                  <a:pt x="1528376" y="0"/>
                </a:lnTo>
                <a:lnTo>
                  <a:pt x="1528376" y="1528375"/>
                </a:lnTo>
                <a:lnTo>
                  <a:pt x="0" y="1528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624221" y="7272116"/>
            <a:ext cx="4777529" cy="4771073"/>
          </a:xfrm>
          <a:custGeom>
            <a:avLst/>
            <a:gdLst/>
            <a:ahLst/>
            <a:cxnLst/>
            <a:rect l="l" t="t" r="r" b="b"/>
            <a:pathLst>
              <a:path w="4777529" h="4771073">
                <a:moveTo>
                  <a:pt x="0" y="0"/>
                </a:moveTo>
                <a:lnTo>
                  <a:pt x="4777529" y="0"/>
                </a:lnTo>
                <a:lnTo>
                  <a:pt x="4777529" y="4771073"/>
                </a:lnTo>
                <a:lnTo>
                  <a:pt x="0" y="47710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2386547" y="3908425"/>
            <a:ext cx="13514906" cy="2222501"/>
          </a:xfrm>
          <a:prstGeom prst="rect">
            <a:avLst/>
          </a:prstGeom>
        </p:spPr>
        <p:txBody>
          <a:bodyPr lIns="0" tIns="0" rIns="0" bIns="0" rtlCol="0" anchor="t">
            <a:spAutoFit/>
          </a:bodyPr>
          <a:lstStyle/>
          <a:p>
            <a:pPr algn="ctr">
              <a:lnSpc>
                <a:spcPts val="18199"/>
              </a:lnSpc>
            </a:pPr>
            <a:r>
              <a:rPr lang="en-US" sz="12999" b="1">
                <a:solidFill>
                  <a:srgbClr val="FFFFFF"/>
                </a:solidFill>
                <a:latin typeface="Glacial Indifference Bold"/>
                <a:ea typeface="Glacial Indifference Bold"/>
                <a:cs typeface="Glacial Indifference Bold"/>
                <a:sym typeface="Glacial Indifference Bold"/>
              </a:rPr>
              <a:t>Terima Kasih</a:t>
            </a:r>
          </a:p>
        </p:txBody>
      </p:sp>
      <p:sp>
        <p:nvSpPr>
          <p:cNvPr id="12" name="Freeform 12"/>
          <p:cNvSpPr/>
          <p:nvPr/>
        </p:nvSpPr>
        <p:spPr>
          <a:xfrm>
            <a:off x="4317571" y="7272116"/>
            <a:ext cx="1084179" cy="1084179"/>
          </a:xfrm>
          <a:custGeom>
            <a:avLst/>
            <a:gdLst/>
            <a:ahLst/>
            <a:cxnLst/>
            <a:rect l="l" t="t" r="r" b="b"/>
            <a:pathLst>
              <a:path w="1084179" h="1084179">
                <a:moveTo>
                  <a:pt x="0" y="0"/>
                </a:moveTo>
                <a:lnTo>
                  <a:pt x="1084179" y="0"/>
                </a:lnTo>
                <a:lnTo>
                  <a:pt x="1084179" y="1084179"/>
                </a:lnTo>
                <a:lnTo>
                  <a:pt x="0" y="10841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3695631" y="8016035"/>
            <a:ext cx="3905319" cy="4114800"/>
          </a:xfrm>
          <a:custGeom>
            <a:avLst/>
            <a:gdLst/>
            <a:ahLst/>
            <a:cxnLst/>
            <a:rect l="l" t="t" r="r" b="b"/>
            <a:pathLst>
              <a:path w="3905319" h="4114800">
                <a:moveTo>
                  <a:pt x="0" y="0"/>
                </a:moveTo>
                <a:lnTo>
                  <a:pt x="3905319" y="0"/>
                </a:lnTo>
                <a:lnTo>
                  <a:pt x="39053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0" y="10073435"/>
            <a:ext cx="18288000" cy="213565"/>
            <a:chOff x="0" y="0"/>
            <a:chExt cx="4816593" cy="56248"/>
          </a:xfrm>
        </p:grpSpPr>
        <p:sp>
          <p:nvSpPr>
            <p:cNvPr id="7" name="Freeform 7"/>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8" name="TextBox 8"/>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600950" y="1568073"/>
            <a:ext cx="10687050" cy="6384772"/>
            <a:chOff x="0" y="0"/>
            <a:chExt cx="2814696" cy="1681586"/>
          </a:xfrm>
        </p:grpSpPr>
        <p:sp>
          <p:nvSpPr>
            <p:cNvPr id="10" name="Freeform 10"/>
            <p:cNvSpPr/>
            <p:nvPr/>
          </p:nvSpPr>
          <p:spPr>
            <a:xfrm>
              <a:off x="0" y="0"/>
              <a:ext cx="2814696" cy="1681586"/>
            </a:xfrm>
            <a:custGeom>
              <a:avLst/>
              <a:gdLst/>
              <a:ahLst/>
              <a:cxnLst/>
              <a:rect l="l" t="t" r="r" b="b"/>
              <a:pathLst>
                <a:path w="2814696" h="1681586">
                  <a:moveTo>
                    <a:pt x="0" y="0"/>
                  </a:moveTo>
                  <a:lnTo>
                    <a:pt x="2814696" y="0"/>
                  </a:lnTo>
                  <a:lnTo>
                    <a:pt x="2814696" y="1681586"/>
                  </a:lnTo>
                  <a:lnTo>
                    <a:pt x="0" y="1681586"/>
                  </a:lnTo>
                  <a:close/>
                </a:path>
              </a:pathLst>
            </a:custGeom>
            <a:solidFill>
              <a:srgbClr val="C3CBE8"/>
            </a:solidFill>
          </p:spPr>
          <p:txBody>
            <a:bodyPr/>
            <a:lstStyle/>
            <a:p>
              <a:endParaRPr lang="en-US"/>
            </a:p>
          </p:txBody>
        </p:sp>
        <p:sp>
          <p:nvSpPr>
            <p:cNvPr id="11" name="TextBox 11"/>
            <p:cNvSpPr txBox="1"/>
            <p:nvPr/>
          </p:nvSpPr>
          <p:spPr>
            <a:xfrm>
              <a:off x="0" y="-38100"/>
              <a:ext cx="2814696" cy="171968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6797754" y="871645"/>
            <a:ext cx="3675104" cy="3675104"/>
          </a:xfrm>
          <a:custGeom>
            <a:avLst/>
            <a:gdLst/>
            <a:ahLst/>
            <a:cxnLst/>
            <a:rect l="l" t="t" r="r" b="b"/>
            <a:pathLst>
              <a:path w="3675104" h="3675104">
                <a:moveTo>
                  <a:pt x="0" y="0"/>
                </a:moveTo>
                <a:lnTo>
                  <a:pt x="3675105" y="0"/>
                </a:lnTo>
                <a:lnTo>
                  <a:pt x="3675105" y="3675104"/>
                </a:lnTo>
                <a:lnTo>
                  <a:pt x="0" y="36751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2484758" y="6805162"/>
            <a:ext cx="1210872" cy="1210872"/>
          </a:xfrm>
          <a:custGeom>
            <a:avLst/>
            <a:gdLst/>
            <a:ahLst/>
            <a:cxnLst/>
            <a:rect l="l" t="t" r="r" b="b"/>
            <a:pathLst>
              <a:path w="1210872" h="1210872">
                <a:moveTo>
                  <a:pt x="0" y="0"/>
                </a:moveTo>
                <a:lnTo>
                  <a:pt x="1210873" y="0"/>
                </a:lnTo>
                <a:lnTo>
                  <a:pt x="1210873" y="1210873"/>
                </a:lnTo>
                <a:lnTo>
                  <a:pt x="0" y="12108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01</a:t>
            </a:r>
          </a:p>
        </p:txBody>
      </p:sp>
      <p:sp>
        <p:nvSpPr>
          <p:cNvPr id="15" name="AutoShape 15"/>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6" name="Freeform 16"/>
          <p:cNvSpPr/>
          <p:nvPr/>
        </p:nvSpPr>
        <p:spPr>
          <a:xfrm>
            <a:off x="8263176" y="1725761"/>
            <a:ext cx="1761649" cy="2057400"/>
          </a:xfrm>
          <a:custGeom>
            <a:avLst/>
            <a:gdLst/>
            <a:ahLst/>
            <a:cxnLst/>
            <a:rect l="l" t="t" r="r" b="b"/>
            <a:pathLst>
              <a:path w="1761649" h="2057400">
                <a:moveTo>
                  <a:pt x="0" y="0"/>
                </a:moveTo>
                <a:lnTo>
                  <a:pt x="1761648" y="0"/>
                </a:lnTo>
                <a:lnTo>
                  <a:pt x="1761648"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199006" y="371253"/>
            <a:ext cx="1056516" cy="1354508"/>
          </a:xfrm>
          <a:custGeom>
            <a:avLst/>
            <a:gdLst/>
            <a:ahLst/>
            <a:cxnLst/>
            <a:rect l="l" t="t" r="r" b="b"/>
            <a:pathLst>
              <a:path w="1056516" h="1354508">
                <a:moveTo>
                  <a:pt x="0" y="0"/>
                </a:moveTo>
                <a:lnTo>
                  <a:pt x="1056516" y="0"/>
                </a:lnTo>
                <a:lnTo>
                  <a:pt x="1056516" y="1354508"/>
                </a:lnTo>
                <a:lnTo>
                  <a:pt x="0" y="1354508"/>
                </a:lnTo>
                <a:lnTo>
                  <a:pt x="0" y="0"/>
                </a:lnTo>
                <a:close/>
              </a:path>
            </a:pathLst>
          </a:custGeom>
          <a:blipFill>
            <a:blip r:embed="rId10"/>
            <a:stretch>
              <a:fillRect/>
            </a:stretch>
          </a:blipFill>
        </p:spPr>
        <p:txBody>
          <a:bodyPr/>
          <a:lstStyle/>
          <a:p>
            <a:endParaRPr lang="en-US"/>
          </a:p>
        </p:txBody>
      </p:sp>
      <p:sp>
        <p:nvSpPr>
          <p:cNvPr id="18" name="Freeform 18"/>
          <p:cNvSpPr/>
          <p:nvPr/>
        </p:nvSpPr>
        <p:spPr>
          <a:xfrm>
            <a:off x="1255522" y="452939"/>
            <a:ext cx="1191136" cy="1191136"/>
          </a:xfrm>
          <a:custGeom>
            <a:avLst/>
            <a:gdLst/>
            <a:ahLst/>
            <a:cxnLst/>
            <a:rect l="l" t="t" r="r" b="b"/>
            <a:pathLst>
              <a:path w="1191136" h="1191136">
                <a:moveTo>
                  <a:pt x="0" y="0"/>
                </a:moveTo>
                <a:lnTo>
                  <a:pt x="1191136" y="0"/>
                </a:lnTo>
                <a:lnTo>
                  <a:pt x="1191136" y="1191136"/>
                </a:lnTo>
                <a:lnTo>
                  <a:pt x="0" y="1191136"/>
                </a:lnTo>
                <a:lnTo>
                  <a:pt x="0" y="0"/>
                </a:lnTo>
                <a:close/>
              </a:path>
            </a:pathLst>
          </a:custGeom>
          <a:blipFill>
            <a:blip r:embed="rId11"/>
            <a:stretch>
              <a:fillRect/>
            </a:stretch>
          </a:blipFill>
        </p:spPr>
        <p:txBody>
          <a:bodyPr/>
          <a:lstStyle/>
          <a:p>
            <a:endParaRPr lang="en-US"/>
          </a:p>
        </p:txBody>
      </p:sp>
      <p:sp>
        <p:nvSpPr>
          <p:cNvPr id="19" name="TextBox 19"/>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PENDAHULUAN</a:t>
            </a:r>
          </a:p>
        </p:txBody>
      </p:sp>
      <p:sp>
        <p:nvSpPr>
          <p:cNvPr id="20" name="TextBox 20"/>
          <p:cNvSpPr txBox="1"/>
          <p:nvPr/>
        </p:nvSpPr>
        <p:spPr>
          <a:xfrm>
            <a:off x="1497027" y="3028287"/>
            <a:ext cx="4949639" cy="2103755"/>
          </a:xfrm>
          <a:prstGeom prst="rect">
            <a:avLst/>
          </a:prstGeom>
        </p:spPr>
        <p:txBody>
          <a:bodyPr lIns="0" tIns="0" rIns="0" bIns="0" rtlCol="0" anchor="t">
            <a:spAutoFit/>
          </a:bodyPr>
          <a:lstStyle/>
          <a:p>
            <a:pPr algn="l">
              <a:lnSpc>
                <a:spcPts val="8259"/>
              </a:lnSpc>
            </a:pPr>
            <a:r>
              <a:rPr lang="en-US" sz="6999" b="1">
                <a:solidFill>
                  <a:srgbClr val="000000"/>
                </a:solidFill>
                <a:latin typeface="Glacial Indifference Bold"/>
                <a:ea typeface="Glacial Indifference Bold"/>
                <a:cs typeface="Glacial Indifference Bold"/>
                <a:sym typeface="Glacial Indifference Bold"/>
              </a:rPr>
              <a:t>Latar</a:t>
            </a:r>
          </a:p>
          <a:p>
            <a:pPr algn="l">
              <a:lnSpc>
                <a:spcPts val="8259"/>
              </a:lnSpc>
            </a:pPr>
            <a:r>
              <a:rPr lang="en-US" sz="6999" b="1">
                <a:solidFill>
                  <a:srgbClr val="000000"/>
                </a:solidFill>
                <a:latin typeface="Glacial Indifference Bold"/>
                <a:ea typeface="Glacial Indifference Bold"/>
                <a:cs typeface="Glacial Indifference Bold"/>
                <a:sym typeface="Glacial Indifference Bold"/>
              </a:rPr>
              <a:t>Belakang</a:t>
            </a:r>
          </a:p>
        </p:txBody>
      </p:sp>
      <p:sp>
        <p:nvSpPr>
          <p:cNvPr id="21" name="TextBox 21"/>
          <p:cNvSpPr txBox="1"/>
          <p:nvPr/>
        </p:nvSpPr>
        <p:spPr>
          <a:xfrm>
            <a:off x="10380729" y="2331491"/>
            <a:ext cx="6417026" cy="606425"/>
          </a:xfrm>
          <a:prstGeom prst="rect">
            <a:avLst/>
          </a:prstGeom>
        </p:spPr>
        <p:txBody>
          <a:bodyPr lIns="0" tIns="0" rIns="0" bIns="0" rtlCol="0" anchor="t">
            <a:spAutoFit/>
          </a:bodyPr>
          <a:lstStyle/>
          <a:p>
            <a:pPr algn="l">
              <a:lnSpc>
                <a:spcPts val="4900"/>
              </a:lnSpc>
            </a:pPr>
            <a:r>
              <a:rPr lang="en-US" sz="3500">
                <a:solidFill>
                  <a:srgbClr val="000000"/>
                </a:solidFill>
                <a:latin typeface="Glacial Indifference"/>
                <a:ea typeface="Glacial Indifference"/>
                <a:cs typeface="Glacial Indifference"/>
                <a:sym typeface="Glacial Indifference"/>
              </a:rPr>
              <a:t>“Digitalisasi Pendidikan”</a:t>
            </a:r>
          </a:p>
        </p:txBody>
      </p:sp>
      <p:sp>
        <p:nvSpPr>
          <p:cNvPr id="22" name="TextBox 22"/>
          <p:cNvSpPr txBox="1"/>
          <p:nvPr/>
        </p:nvSpPr>
        <p:spPr>
          <a:xfrm>
            <a:off x="8263176" y="3999202"/>
            <a:ext cx="9086346" cy="3702050"/>
          </a:xfrm>
          <a:prstGeom prst="rect">
            <a:avLst/>
          </a:prstGeom>
        </p:spPr>
        <p:txBody>
          <a:bodyPr lIns="0" tIns="0" rIns="0" bIns="0" rtlCol="0" anchor="t">
            <a:spAutoFit/>
          </a:bodyPr>
          <a:lstStyle/>
          <a:p>
            <a:pPr algn="l">
              <a:lnSpc>
                <a:spcPts val="4900"/>
              </a:lnSpc>
            </a:pPr>
            <a:r>
              <a:rPr lang="en-US" sz="3500">
                <a:solidFill>
                  <a:srgbClr val="000000"/>
                </a:solidFill>
                <a:latin typeface="Glacial Indifference"/>
                <a:ea typeface="Glacial Indifference"/>
                <a:cs typeface="Glacial Indifference"/>
                <a:sym typeface="Glacial Indifference"/>
              </a:rPr>
              <a:t>Rencana Induk Pengembangan (RENIP) IPDN 2020–2045</a:t>
            </a:r>
          </a:p>
          <a:p>
            <a:pPr algn="l">
              <a:lnSpc>
                <a:spcPts val="4900"/>
              </a:lnSpc>
            </a:pPr>
            <a:endParaRPr lang="en-US" sz="3500">
              <a:solidFill>
                <a:srgbClr val="000000"/>
              </a:solidFill>
              <a:latin typeface="Glacial Indifference"/>
              <a:ea typeface="Glacial Indifference"/>
              <a:cs typeface="Glacial Indifference"/>
              <a:sym typeface="Glacial Indifference"/>
            </a:endParaRPr>
          </a:p>
          <a:p>
            <a:pPr algn="l">
              <a:lnSpc>
                <a:spcPts val="4900"/>
              </a:lnSpc>
            </a:pPr>
            <a:r>
              <a:rPr lang="en-US" sz="3500" b="1">
                <a:solidFill>
                  <a:srgbClr val="000000"/>
                </a:solidFill>
                <a:latin typeface="Glacial Indifference Bold"/>
                <a:ea typeface="Glacial Indifference Bold"/>
                <a:cs typeface="Glacial Indifference Bold"/>
                <a:sym typeface="Glacial Indifference Bold"/>
              </a:rPr>
              <a:t>“Memodernisasi</a:t>
            </a:r>
            <a:r>
              <a:rPr lang="en-US" sz="3500">
                <a:solidFill>
                  <a:srgbClr val="000000"/>
                </a:solidFill>
                <a:latin typeface="Glacial Indifference"/>
                <a:ea typeface="Glacial Indifference"/>
                <a:cs typeface="Glacial Indifference"/>
                <a:sym typeface="Glacial Indifference"/>
              </a:rPr>
              <a:t> </a:t>
            </a:r>
            <a:r>
              <a:rPr lang="en-US" sz="3500" b="1">
                <a:solidFill>
                  <a:srgbClr val="000000"/>
                </a:solidFill>
                <a:latin typeface="Glacial Indifference Bold"/>
                <a:ea typeface="Glacial Indifference Bold"/>
                <a:cs typeface="Glacial Indifference Bold"/>
                <a:sym typeface="Glacial Indifference Bold"/>
              </a:rPr>
              <a:t>pembelajaran</a:t>
            </a:r>
            <a:r>
              <a:rPr lang="en-US" sz="3500">
                <a:solidFill>
                  <a:srgbClr val="000000"/>
                </a:solidFill>
                <a:latin typeface="Glacial Indifference"/>
                <a:ea typeface="Glacial Indifference"/>
                <a:cs typeface="Glacial Indifference"/>
                <a:sym typeface="Glacial Indifference"/>
              </a:rPr>
              <a:t> dengan memanfaatkan</a:t>
            </a:r>
            <a:r>
              <a:rPr lang="en-US" sz="3500" b="1">
                <a:solidFill>
                  <a:srgbClr val="000000"/>
                </a:solidFill>
                <a:latin typeface="Glacial Indifference Bold"/>
                <a:ea typeface="Glacial Indifference Bold"/>
                <a:cs typeface="Glacial Indifference Bold"/>
                <a:sym typeface="Glacial Indifference Bold"/>
              </a:rPr>
              <a:t> Media Pembelajaran Daring </a:t>
            </a:r>
            <a:r>
              <a:rPr lang="en-US" sz="3500">
                <a:solidFill>
                  <a:srgbClr val="000000"/>
                </a:solidFill>
                <a:latin typeface="Glacial Indifference"/>
                <a:ea typeface="Glacial Indifference"/>
                <a:cs typeface="Glacial Indifference"/>
                <a:sym typeface="Glacial Indifference"/>
              </a:rPr>
              <a:t>atau </a:t>
            </a:r>
            <a:r>
              <a:rPr lang="en-US" sz="3500" b="1">
                <a:solidFill>
                  <a:srgbClr val="000000"/>
                </a:solidFill>
                <a:latin typeface="Glacial Indifference Bold"/>
                <a:ea typeface="Glacial Indifference Bold"/>
                <a:cs typeface="Glacial Indifference Bold"/>
                <a:sym typeface="Glacial Indifference Bold"/>
              </a:rPr>
              <a:t>model Hybrid”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9196" y="7453479"/>
            <a:ext cx="4072345" cy="4066842"/>
          </a:xfrm>
          <a:custGeom>
            <a:avLst/>
            <a:gdLst/>
            <a:ahLst/>
            <a:cxnLst/>
            <a:rect l="l" t="t" r="r" b="b"/>
            <a:pathLst>
              <a:path w="4072345" h="4066842">
                <a:moveTo>
                  <a:pt x="0" y="0"/>
                </a:moveTo>
                <a:lnTo>
                  <a:pt x="4072345" y="0"/>
                </a:lnTo>
                <a:lnTo>
                  <a:pt x="4072345" y="4066842"/>
                </a:lnTo>
                <a:lnTo>
                  <a:pt x="0" y="40668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V="1">
            <a:off x="14919819" y="-1043620"/>
            <a:ext cx="4180831" cy="3386473"/>
          </a:xfrm>
          <a:custGeom>
            <a:avLst/>
            <a:gdLst/>
            <a:ahLst/>
            <a:cxnLst/>
            <a:rect l="l" t="t" r="r" b="b"/>
            <a:pathLst>
              <a:path w="4180831" h="3386473">
                <a:moveTo>
                  <a:pt x="0" y="3386473"/>
                </a:moveTo>
                <a:lnTo>
                  <a:pt x="4180830" y="3386473"/>
                </a:lnTo>
                <a:lnTo>
                  <a:pt x="4180830" y="0"/>
                </a:lnTo>
                <a:lnTo>
                  <a:pt x="0" y="0"/>
                </a:lnTo>
                <a:lnTo>
                  <a:pt x="0" y="338647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0" y="0"/>
            <a:ext cx="18288000" cy="213565"/>
            <a:chOff x="0" y="0"/>
            <a:chExt cx="4816593" cy="56248"/>
          </a:xfrm>
        </p:grpSpPr>
        <p:sp>
          <p:nvSpPr>
            <p:cNvPr id="8" name="Freeform 8"/>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9" name="TextBox 9"/>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02</a:t>
            </a:r>
          </a:p>
        </p:txBody>
      </p:sp>
      <p:sp>
        <p:nvSpPr>
          <p:cNvPr id="11" name="AutoShape 11"/>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2" name="Freeform 12"/>
          <p:cNvSpPr/>
          <p:nvPr/>
        </p:nvSpPr>
        <p:spPr>
          <a:xfrm>
            <a:off x="14023509" y="649617"/>
            <a:ext cx="1792620" cy="1452022"/>
          </a:xfrm>
          <a:custGeom>
            <a:avLst/>
            <a:gdLst/>
            <a:ahLst/>
            <a:cxnLst/>
            <a:rect l="l" t="t" r="r" b="b"/>
            <a:pathLst>
              <a:path w="1792620" h="1452022">
                <a:moveTo>
                  <a:pt x="0" y="0"/>
                </a:moveTo>
                <a:lnTo>
                  <a:pt x="1792620" y="0"/>
                </a:lnTo>
                <a:lnTo>
                  <a:pt x="1792620" y="1452022"/>
                </a:lnTo>
                <a:lnTo>
                  <a:pt x="0" y="1452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7613095" y="892986"/>
            <a:ext cx="3567641" cy="3626573"/>
          </a:xfrm>
          <a:custGeom>
            <a:avLst/>
            <a:gdLst/>
            <a:ahLst/>
            <a:cxnLst/>
            <a:rect l="l" t="t" r="r" b="b"/>
            <a:pathLst>
              <a:path w="3567641" h="3626573">
                <a:moveTo>
                  <a:pt x="0" y="0"/>
                </a:moveTo>
                <a:lnTo>
                  <a:pt x="3567641" y="0"/>
                </a:lnTo>
                <a:lnTo>
                  <a:pt x="3567641" y="3626573"/>
                </a:lnTo>
                <a:lnTo>
                  <a:pt x="0" y="3626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2209488" y="1424144"/>
            <a:ext cx="3973119" cy="4154895"/>
          </a:xfrm>
          <a:custGeom>
            <a:avLst/>
            <a:gdLst/>
            <a:ahLst/>
            <a:cxnLst/>
            <a:rect l="l" t="t" r="r" b="b"/>
            <a:pathLst>
              <a:path w="3973119" h="4154895">
                <a:moveTo>
                  <a:pt x="0" y="0"/>
                </a:moveTo>
                <a:lnTo>
                  <a:pt x="3973119" y="0"/>
                </a:lnTo>
                <a:lnTo>
                  <a:pt x="3973119" y="4154895"/>
                </a:lnTo>
                <a:lnTo>
                  <a:pt x="0" y="4154895"/>
                </a:lnTo>
                <a:lnTo>
                  <a:pt x="0" y="0"/>
                </a:lnTo>
                <a:close/>
              </a:path>
            </a:pathLst>
          </a:custGeom>
          <a:blipFill>
            <a:blip r:embed="rId10"/>
            <a:stretch>
              <a:fillRect/>
            </a:stretch>
          </a:blipFill>
        </p:spPr>
        <p:txBody>
          <a:bodyPr/>
          <a:lstStyle/>
          <a:p>
            <a:endParaRPr lang="en-US"/>
          </a:p>
        </p:txBody>
      </p:sp>
      <p:sp>
        <p:nvSpPr>
          <p:cNvPr id="15" name="Freeform 15"/>
          <p:cNvSpPr/>
          <p:nvPr/>
        </p:nvSpPr>
        <p:spPr>
          <a:xfrm>
            <a:off x="2133614" y="1573382"/>
            <a:ext cx="4450730" cy="4005657"/>
          </a:xfrm>
          <a:custGeom>
            <a:avLst/>
            <a:gdLst/>
            <a:ahLst/>
            <a:cxnLst/>
            <a:rect l="l" t="t" r="r" b="b"/>
            <a:pathLst>
              <a:path w="4450730" h="4005657">
                <a:moveTo>
                  <a:pt x="0" y="0"/>
                </a:moveTo>
                <a:lnTo>
                  <a:pt x="4450729" y="0"/>
                </a:lnTo>
                <a:lnTo>
                  <a:pt x="4450729" y="4005657"/>
                </a:lnTo>
                <a:lnTo>
                  <a:pt x="0" y="40056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AutoShape 16"/>
          <p:cNvSpPr/>
          <p:nvPr/>
        </p:nvSpPr>
        <p:spPr>
          <a:xfrm flipH="1">
            <a:off x="1990739" y="6019747"/>
            <a:ext cx="14573261" cy="0"/>
          </a:xfrm>
          <a:prstGeom prst="line">
            <a:avLst/>
          </a:prstGeom>
          <a:ln w="66675" cap="flat">
            <a:solidFill>
              <a:srgbClr val="025AAB"/>
            </a:solidFill>
            <a:prstDash val="solid"/>
            <a:headEnd type="none" w="sm" len="sm"/>
            <a:tailEnd type="none" w="sm" len="sm"/>
          </a:ln>
        </p:spPr>
        <p:txBody>
          <a:bodyPr/>
          <a:lstStyle/>
          <a:p>
            <a:endParaRPr lang="en-US"/>
          </a:p>
        </p:txBody>
      </p:sp>
      <p:sp>
        <p:nvSpPr>
          <p:cNvPr id="17" name="Freeform 17"/>
          <p:cNvSpPr/>
          <p:nvPr/>
        </p:nvSpPr>
        <p:spPr>
          <a:xfrm>
            <a:off x="6584343" y="4148763"/>
            <a:ext cx="5880234" cy="1870984"/>
          </a:xfrm>
          <a:custGeom>
            <a:avLst/>
            <a:gdLst/>
            <a:ahLst/>
            <a:cxnLst/>
            <a:rect l="l" t="t" r="r" b="b"/>
            <a:pathLst>
              <a:path w="5880234" h="1870984">
                <a:moveTo>
                  <a:pt x="0" y="0"/>
                </a:moveTo>
                <a:lnTo>
                  <a:pt x="5880235" y="0"/>
                </a:lnTo>
                <a:lnTo>
                  <a:pt x="5880235" y="1870984"/>
                </a:lnTo>
                <a:lnTo>
                  <a:pt x="0" y="18709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8" name="TextBox 18"/>
          <p:cNvSpPr txBox="1"/>
          <p:nvPr/>
        </p:nvSpPr>
        <p:spPr>
          <a:xfrm>
            <a:off x="1990739" y="6229834"/>
            <a:ext cx="14573261" cy="2380615"/>
          </a:xfrm>
          <a:prstGeom prst="rect">
            <a:avLst/>
          </a:prstGeom>
        </p:spPr>
        <p:txBody>
          <a:bodyPr lIns="0" tIns="0" rIns="0" bIns="0" rtlCol="0" anchor="t">
            <a:spAutoFit/>
          </a:bodyPr>
          <a:lstStyle/>
          <a:p>
            <a:pPr algn="just">
              <a:lnSpc>
                <a:spcPts val="4759"/>
              </a:lnSpc>
            </a:pPr>
            <a:r>
              <a:rPr lang="en-US" sz="3399">
                <a:solidFill>
                  <a:srgbClr val="000000"/>
                </a:solidFill>
                <a:latin typeface="Glacial Indifference"/>
                <a:ea typeface="Glacial Indifference"/>
                <a:cs typeface="Glacial Indifference"/>
                <a:sym typeface="Glacial Indifference"/>
              </a:rPr>
              <a:t>Pelaksanaan pembelajaran dipaksa untuk tetap berjalan secara daring, baik secara </a:t>
            </a:r>
            <a:r>
              <a:rPr lang="en-US" sz="3399" b="1">
                <a:solidFill>
                  <a:srgbClr val="000000"/>
                </a:solidFill>
                <a:latin typeface="Glacial Indifference Bold"/>
                <a:ea typeface="Glacial Indifference Bold"/>
                <a:cs typeface="Glacial Indifference Bold"/>
                <a:sym typeface="Glacial Indifference Bold"/>
              </a:rPr>
              <a:t>synchronous learning</a:t>
            </a:r>
            <a:r>
              <a:rPr lang="en-US" sz="3399">
                <a:solidFill>
                  <a:srgbClr val="000000"/>
                </a:solidFill>
                <a:latin typeface="Glacial Indifference"/>
                <a:ea typeface="Glacial Indifference"/>
                <a:cs typeface="Glacial Indifference"/>
                <a:sym typeface="Glacial Indifference"/>
              </a:rPr>
              <a:t> menggunakan aplikasi konferensi daring maupun </a:t>
            </a:r>
            <a:r>
              <a:rPr lang="en-US" sz="3399" b="1">
                <a:solidFill>
                  <a:srgbClr val="000000"/>
                </a:solidFill>
                <a:latin typeface="Glacial Indifference Bold"/>
                <a:ea typeface="Glacial Indifference Bold"/>
                <a:cs typeface="Glacial Indifference Bold"/>
                <a:sym typeface="Glacial Indifference Bold"/>
              </a:rPr>
              <a:t>asynchronous</a:t>
            </a:r>
            <a:r>
              <a:rPr lang="en-US" sz="3399">
                <a:solidFill>
                  <a:srgbClr val="000000"/>
                </a:solidFill>
                <a:latin typeface="Glacial Indifference"/>
                <a:ea typeface="Glacial Indifference"/>
                <a:cs typeface="Glacial Indifference"/>
                <a:sym typeface="Glacial Indifference"/>
              </a:rPr>
              <a:t> </a:t>
            </a:r>
            <a:r>
              <a:rPr lang="en-US" sz="3399" b="1">
                <a:solidFill>
                  <a:srgbClr val="000000"/>
                </a:solidFill>
                <a:latin typeface="Glacial Indifference Bold"/>
                <a:ea typeface="Glacial Indifference Bold"/>
                <a:cs typeface="Glacial Indifference Bold"/>
                <a:sym typeface="Glacial Indifference Bold"/>
              </a:rPr>
              <a:t>learning</a:t>
            </a:r>
            <a:r>
              <a:rPr lang="en-US" sz="3399">
                <a:solidFill>
                  <a:srgbClr val="000000"/>
                </a:solidFill>
                <a:latin typeface="Glacial Indifference"/>
                <a:ea typeface="Glacial Indifference"/>
                <a:cs typeface="Glacial Indifference"/>
                <a:sym typeface="Glacial Indifference"/>
              </a:rPr>
              <a:t> menggunakan</a:t>
            </a:r>
            <a:r>
              <a:rPr lang="en-US" sz="3399" b="1">
                <a:solidFill>
                  <a:srgbClr val="000000"/>
                </a:solidFill>
                <a:latin typeface="Glacial Indifference Bold"/>
                <a:ea typeface="Glacial Indifference Bold"/>
                <a:cs typeface="Glacial Indifference Bold"/>
                <a:sym typeface="Glacial Indifference Bold"/>
              </a:rPr>
              <a:t> Learning Management System (LMS)</a:t>
            </a:r>
          </a:p>
        </p:txBody>
      </p:sp>
      <p:sp>
        <p:nvSpPr>
          <p:cNvPr id="19" name="TextBox 19"/>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PENDAHULUAN</a:t>
            </a:r>
          </a:p>
        </p:txBody>
      </p:sp>
      <p:sp>
        <p:nvSpPr>
          <p:cNvPr id="20" name="Freeform 20"/>
          <p:cNvSpPr/>
          <p:nvPr/>
        </p:nvSpPr>
        <p:spPr>
          <a:xfrm>
            <a:off x="199006" y="371253"/>
            <a:ext cx="1056516" cy="1354508"/>
          </a:xfrm>
          <a:custGeom>
            <a:avLst/>
            <a:gdLst/>
            <a:ahLst/>
            <a:cxnLst/>
            <a:rect l="l" t="t" r="r" b="b"/>
            <a:pathLst>
              <a:path w="1056516" h="1354508">
                <a:moveTo>
                  <a:pt x="0" y="0"/>
                </a:moveTo>
                <a:lnTo>
                  <a:pt x="1056516" y="0"/>
                </a:lnTo>
                <a:lnTo>
                  <a:pt x="1056516" y="1354508"/>
                </a:lnTo>
                <a:lnTo>
                  <a:pt x="0" y="1354508"/>
                </a:lnTo>
                <a:lnTo>
                  <a:pt x="0" y="0"/>
                </a:lnTo>
                <a:close/>
              </a:path>
            </a:pathLst>
          </a:custGeom>
          <a:blipFill>
            <a:blip r:embed="rId15"/>
            <a:stretch>
              <a:fillRect/>
            </a:stretch>
          </a:blipFill>
        </p:spPr>
        <p:txBody>
          <a:bodyPr/>
          <a:lstStyle/>
          <a:p>
            <a:endParaRPr lang="en-US"/>
          </a:p>
        </p:txBody>
      </p:sp>
      <p:sp>
        <p:nvSpPr>
          <p:cNvPr id="21" name="Freeform 21"/>
          <p:cNvSpPr/>
          <p:nvPr/>
        </p:nvSpPr>
        <p:spPr>
          <a:xfrm>
            <a:off x="1255522" y="452939"/>
            <a:ext cx="1191136" cy="1191136"/>
          </a:xfrm>
          <a:custGeom>
            <a:avLst/>
            <a:gdLst/>
            <a:ahLst/>
            <a:cxnLst/>
            <a:rect l="l" t="t" r="r" b="b"/>
            <a:pathLst>
              <a:path w="1191136" h="1191136">
                <a:moveTo>
                  <a:pt x="0" y="0"/>
                </a:moveTo>
                <a:lnTo>
                  <a:pt x="1191136" y="0"/>
                </a:lnTo>
                <a:lnTo>
                  <a:pt x="1191136" y="1191136"/>
                </a:lnTo>
                <a:lnTo>
                  <a:pt x="0" y="1191136"/>
                </a:lnTo>
                <a:lnTo>
                  <a:pt x="0" y="0"/>
                </a:lnTo>
                <a:close/>
              </a:path>
            </a:pathLst>
          </a:custGeom>
          <a:blipFill>
            <a:blip r:embed="rId16"/>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5912" y="6736891"/>
            <a:ext cx="4384217" cy="3551216"/>
          </a:xfrm>
          <a:custGeom>
            <a:avLst/>
            <a:gdLst/>
            <a:ahLst/>
            <a:cxnLst/>
            <a:rect l="l" t="t" r="r" b="b"/>
            <a:pathLst>
              <a:path w="4384217" h="3551216">
                <a:moveTo>
                  <a:pt x="0" y="0"/>
                </a:moveTo>
                <a:lnTo>
                  <a:pt x="4384216" y="0"/>
                </a:lnTo>
                <a:lnTo>
                  <a:pt x="4384216" y="3551216"/>
                </a:lnTo>
                <a:lnTo>
                  <a:pt x="0" y="3551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10073435"/>
            <a:ext cx="18288000" cy="213565"/>
            <a:chOff x="0" y="0"/>
            <a:chExt cx="4816593" cy="56248"/>
          </a:xfrm>
        </p:grpSpPr>
        <p:sp>
          <p:nvSpPr>
            <p:cNvPr id="4" name="Freeform 4"/>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5" name="TextBox 5"/>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8288000" cy="213565"/>
            <a:chOff x="0" y="0"/>
            <a:chExt cx="4816593" cy="56248"/>
          </a:xfrm>
        </p:grpSpPr>
        <p:sp>
          <p:nvSpPr>
            <p:cNvPr id="7" name="Freeform 7"/>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8" name="TextBox 8"/>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03</a:t>
            </a:r>
          </a:p>
        </p:txBody>
      </p:sp>
      <p:sp>
        <p:nvSpPr>
          <p:cNvPr id="10" name="AutoShape 10"/>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1" name="AutoShape 11"/>
          <p:cNvSpPr/>
          <p:nvPr/>
        </p:nvSpPr>
        <p:spPr>
          <a:xfrm flipV="1">
            <a:off x="8598840" y="1828349"/>
            <a:ext cx="0" cy="6630302"/>
          </a:xfrm>
          <a:prstGeom prst="line">
            <a:avLst/>
          </a:prstGeom>
          <a:ln w="66675" cap="flat">
            <a:solidFill>
              <a:srgbClr val="025AAB"/>
            </a:solidFill>
            <a:prstDash val="solid"/>
            <a:headEnd type="none" w="sm" len="sm"/>
            <a:tailEnd type="none" w="sm" len="sm"/>
          </a:ln>
        </p:spPr>
        <p:txBody>
          <a:bodyPr/>
          <a:lstStyle/>
          <a:p>
            <a:endParaRPr lang="en-US"/>
          </a:p>
        </p:txBody>
      </p:sp>
      <p:sp>
        <p:nvSpPr>
          <p:cNvPr id="12" name="Freeform 12"/>
          <p:cNvSpPr/>
          <p:nvPr/>
        </p:nvSpPr>
        <p:spPr>
          <a:xfrm>
            <a:off x="16611625" y="599086"/>
            <a:ext cx="1206502" cy="1206502"/>
          </a:xfrm>
          <a:custGeom>
            <a:avLst/>
            <a:gdLst/>
            <a:ahLst/>
            <a:cxnLst/>
            <a:rect l="l" t="t" r="r" b="b"/>
            <a:pathLst>
              <a:path w="1206502" h="1206502">
                <a:moveTo>
                  <a:pt x="0" y="0"/>
                </a:moveTo>
                <a:lnTo>
                  <a:pt x="1206501" y="0"/>
                </a:lnTo>
                <a:lnTo>
                  <a:pt x="1206501" y="1206502"/>
                </a:lnTo>
                <a:lnTo>
                  <a:pt x="0" y="12065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2414780" y="7736953"/>
            <a:ext cx="1140601" cy="1140601"/>
          </a:xfrm>
          <a:custGeom>
            <a:avLst/>
            <a:gdLst/>
            <a:ahLst/>
            <a:cxnLst/>
            <a:rect l="l" t="t" r="r" b="b"/>
            <a:pathLst>
              <a:path w="1140601" h="1140601">
                <a:moveTo>
                  <a:pt x="0" y="0"/>
                </a:moveTo>
                <a:lnTo>
                  <a:pt x="1140601" y="0"/>
                </a:lnTo>
                <a:lnTo>
                  <a:pt x="1140601" y="1140601"/>
                </a:lnTo>
                <a:lnTo>
                  <a:pt x="0" y="11406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3327105" y="7258226"/>
            <a:ext cx="456551" cy="456551"/>
          </a:xfrm>
          <a:custGeom>
            <a:avLst/>
            <a:gdLst/>
            <a:ahLst/>
            <a:cxnLst/>
            <a:rect l="l" t="t" r="r" b="b"/>
            <a:pathLst>
              <a:path w="456551" h="456551">
                <a:moveTo>
                  <a:pt x="0" y="0"/>
                </a:moveTo>
                <a:lnTo>
                  <a:pt x="456551" y="0"/>
                </a:lnTo>
                <a:lnTo>
                  <a:pt x="456551" y="456551"/>
                </a:lnTo>
                <a:lnTo>
                  <a:pt x="0" y="4565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2263178" y="1082548"/>
            <a:ext cx="5711775" cy="7429951"/>
          </a:xfrm>
          <a:custGeom>
            <a:avLst/>
            <a:gdLst/>
            <a:ahLst/>
            <a:cxnLst/>
            <a:rect l="l" t="t" r="r" b="b"/>
            <a:pathLst>
              <a:path w="5711775" h="7429951">
                <a:moveTo>
                  <a:pt x="0" y="0"/>
                </a:moveTo>
                <a:lnTo>
                  <a:pt x="5711775" y="0"/>
                </a:lnTo>
                <a:lnTo>
                  <a:pt x="5711775" y="7429951"/>
                </a:lnTo>
                <a:lnTo>
                  <a:pt x="0" y="7429951"/>
                </a:lnTo>
                <a:lnTo>
                  <a:pt x="0" y="0"/>
                </a:lnTo>
                <a:close/>
              </a:path>
            </a:pathLst>
          </a:custGeom>
          <a:blipFill>
            <a:blip r:embed="rId10"/>
            <a:stretch>
              <a:fillRect/>
            </a:stretch>
          </a:blipFill>
        </p:spPr>
        <p:txBody>
          <a:bodyPr/>
          <a:lstStyle/>
          <a:p>
            <a:endParaRPr lang="en-US"/>
          </a:p>
        </p:txBody>
      </p:sp>
      <p:sp>
        <p:nvSpPr>
          <p:cNvPr id="16" name="TextBox 16"/>
          <p:cNvSpPr txBox="1"/>
          <p:nvPr/>
        </p:nvSpPr>
        <p:spPr>
          <a:xfrm>
            <a:off x="9223506" y="2069014"/>
            <a:ext cx="7173418" cy="2785966"/>
          </a:xfrm>
          <a:prstGeom prst="rect">
            <a:avLst/>
          </a:prstGeom>
        </p:spPr>
        <p:txBody>
          <a:bodyPr lIns="0" tIns="0" rIns="0" bIns="0" rtlCol="0" anchor="t">
            <a:spAutoFit/>
          </a:bodyPr>
          <a:lstStyle/>
          <a:p>
            <a:pPr algn="l">
              <a:lnSpc>
                <a:spcPts val="4480"/>
              </a:lnSpc>
            </a:pPr>
            <a:r>
              <a:rPr lang="en-US" sz="3200" b="1">
                <a:solidFill>
                  <a:srgbClr val="000000"/>
                </a:solidFill>
                <a:latin typeface="Glacial Indifference Bold"/>
                <a:ea typeface="Glacial Indifference Bold"/>
                <a:cs typeface="Glacial Indifference Bold"/>
                <a:sym typeface="Glacial Indifference Bold"/>
              </a:rPr>
              <a:t>Asynchronous learning</a:t>
            </a:r>
            <a:r>
              <a:rPr lang="en-US" sz="3200">
                <a:solidFill>
                  <a:srgbClr val="000000"/>
                </a:solidFill>
                <a:latin typeface="Glacial Indifference"/>
                <a:ea typeface="Glacial Indifference"/>
                <a:cs typeface="Glacial Indifference"/>
                <a:sym typeface="Glacial Indifference"/>
              </a:rPr>
              <a:t> </a:t>
            </a:r>
            <a:r>
              <a:rPr lang="en-US" sz="3200" b="1">
                <a:solidFill>
                  <a:srgbClr val="000000"/>
                </a:solidFill>
                <a:latin typeface="Glacial Indifference Bold"/>
                <a:ea typeface="Glacial Indifference Bold"/>
                <a:cs typeface="Glacial Indifference Bold"/>
                <a:sym typeface="Glacial Indifference Bold"/>
              </a:rPr>
              <a:t>tidak bisa menilai keseriusan siswa</a:t>
            </a:r>
            <a:r>
              <a:rPr lang="en-US" sz="3200">
                <a:solidFill>
                  <a:srgbClr val="000000"/>
                </a:solidFill>
                <a:latin typeface="Glacial Indifference"/>
                <a:ea typeface="Glacial Indifference"/>
                <a:cs typeface="Glacial Indifference"/>
                <a:sym typeface="Glacial Indifference"/>
              </a:rPr>
              <a:t> dalam melakukan pembelajaran, karena tidak ada interaksi antara pengajar dan siswa (Peterson, 2023)</a:t>
            </a:r>
          </a:p>
        </p:txBody>
      </p:sp>
      <p:sp>
        <p:nvSpPr>
          <p:cNvPr id="17" name="TextBox 17"/>
          <p:cNvSpPr txBox="1"/>
          <p:nvPr/>
        </p:nvSpPr>
        <p:spPr>
          <a:xfrm>
            <a:off x="9223506" y="5801769"/>
            <a:ext cx="7173418" cy="2223946"/>
          </a:xfrm>
          <a:prstGeom prst="rect">
            <a:avLst/>
          </a:prstGeom>
        </p:spPr>
        <p:txBody>
          <a:bodyPr lIns="0" tIns="0" rIns="0" bIns="0" rtlCol="0" anchor="t">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Diperlukan suatu </a:t>
            </a:r>
            <a:r>
              <a:rPr lang="en-US" sz="3200" b="1">
                <a:solidFill>
                  <a:srgbClr val="000000"/>
                </a:solidFill>
                <a:latin typeface="Glacial Indifference Bold"/>
                <a:ea typeface="Glacial Indifference Bold"/>
                <a:cs typeface="Glacial Indifference Bold"/>
                <a:sym typeface="Glacial Indifference Bold"/>
              </a:rPr>
              <a:t>mekanisme umpan balik</a:t>
            </a:r>
            <a:r>
              <a:rPr lang="en-US" sz="3200">
                <a:solidFill>
                  <a:srgbClr val="000000"/>
                </a:solidFill>
                <a:latin typeface="Glacial Indifference"/>
                <a:ea typeface="Glacial Indifference"/>
                <a:cs typeface="Glacial Indifference"/>
                <a:sym typeface="Glacial Indifference"/>
              </a:rPr>
              <a:t> yang dapat menyimpulkan tingkat keseriusan siswa dalam </a:t>
            </a:r>
            <a:r>
              <a:rPr lang="en-US" sz="3200" b="1">
                <a:solidFill>
                  <a:srgbClr val="000000"/>
                </a:solidFill>
                <a:latin typeface="Glacial Indifference Bold"/>
                <a:ea typeface="Glacial Indifference Bold"/>
                <a:cs typeface="Glacial Indifference Bold"/>
                <a:sym typeface="Glacial Indifference Bold"/>
              </a:rPr>
              <a:t>asynchronous learning </a:t>
            </a:r>
          </a:p>
        </p:txBody>
      </p:sp>
      <p:sp>
        <p:nvSpPr>
          <p:cNvPr id="18" name="TextBox 18"/>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PENDAHULUAN</a:t>
            </a:r>
          </a:p>
        </p:txBody>
      </p:sp>
      <p:sp>
        <p:nvSpPr>
          <p:cNvPr id="19" name="Freeform 19"/>
          <p:cNvSpPr/>
          <p:nvPr/>
        </p:nvSpPr>
        <p:spPr>
          <a:xfrm>
            <a:off x="199006" y="371253"/>
            <a:ext cx="1056516" cy="1354508"/>
          </a:xfrm>
          <a:custGeom>
            <a:avLst/>
            <a:gdLst/>
            <a:ahLst/>
            <a:cxnLst/>
            <a:rect l="l" t="t" r="r" b="b"/>
            <a:pathLst>
              <a:path w="1056516" h="1354508">
                <a:moveTo>
                  <a:pt x="0" y="0"/>
                </a:moveTo>
                <a:lnTo>
                  <a:pt x="1056516" y="0"/>
                </a:lnTo>
                <a:lnTo>
                  <a:pt x="1056516" y="1354508"/>
                </a:lnTo>
                <a:lnTo>
                  <a:pt x="0" y="1354508"/>
                </a:lnTo>
                <a:lnTo>
                  <a:pt x="0" y="0"/>
                </a:lnTo>
                <a:close/>
              </a:path>
            </a:pathLst>
          </a:custGeom>
          <a:blipFill>
            <a:blip r:embed="rId11"/>
            <a:stretch>
              <a:fillRect/>
            </a:stretch>
          </a:blipFill>
        </p:spPr>
        <p:txBody>
          <a:bodyPr/>
          <a:lstStyle/>
          <a:p>
            <a:endParaRPr lang="en-US"/>
          </a:p>
        </p:txBody>
      </p:sp>
      <p:sp>
        <p:nvSpPr>
          <p:cNvPr id="20" name="Freeform 20"/>
          <p:cNvSpPr/>
          <p:nvPr/>
        </p:nvSpPr>
        <p:spPr>
          <a:xfrm>
            <a:off x="1255522" y="452939"/>
            <a:ext cx="1191136" cy="1191136"/>
          </a:xfrm>
          <a:custGeom>
            <a:avLst/>
            <a:gdLst/>
            <a:ahLst/>
            <a:cxnLst/>
            <a:rect l="l" t="t" r="r" b="b"/>
            <a:pathLst>
              <a:path w="1191136" h="1191136">
                <a:moveTo>
                  <a:pt x="0" y="0"/>
                </a:moveTo>
                <a:lnTo>
                  <a:pt x="1191136" y="0"/>
                </a:lnTo>
                <a:lnTo>
                  <a:pt x="1191136" y="1191136"/>
                </a:lnTo>
                <a:lnTo>
                  <a:pt x="0" y="1191136"/>
                </a:lnTo>
                <a:lnTo>
                  <a:pt x="0" y="0"/>
                </a:lnTo>
                <a:close/>
              </a:path>
            </a:pathLst>
          </a:custGeom>
          <a:blipFill>
            <a:blip r:embed="rId12"/>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04</a:t>
            </a:r>
          </a:p>
        </p:txBody>
      </p:sp>
      <p:sp>
        <p:nvSpPr>
          <p:cNvPr id="9" name="AutoShape 9"/>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0" name="Freeform 10"/>
          <p:cNvSpPr/>
          <p:nvPr/>
        </p:nvSpPr>
        <p:spPr>
          <a:xfrm>
            <a:off x="16315549" y="677272"/>
            <a:ext cx="1452071" cy="1457537"/>
          </a:xfrm>
          <a:custGeom>
            <a:avLst/>
            <a:gdLst/>
            <a:ahLst/>
            <a:cxnLst/>
            <a:rect l="l" t="t" r="r" b="b"/>
            <a:pathLst>
              <a:path w="1452071" h="1457537">
                <a:moveTo>
                  <a:pt x="0" y="0"/>
                </a:moveTo>
                <a:lnTo>
                  <a:pt x="1452072" y="0"/>
                </a:lnTo>
                <a:lnTo>
                  <a:pt x="1452072" y="1457537"/>
                </a:lnTo>
                <a:lnTo>
                  <a:pt x="0" y="1457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546230" y="6885480"/>
            <a:ext cx="3984149" cy="3984149"/>
          </a:xfrm>
          <a:custGeom>
            <a:avLst/>
            <a:gdLst/>
            <a:ahLst/>
            <a:cxnLst/>
            <a:rect l="l" t="t" r="r" b="b"/>
            <a:pathLst>
              <a:path w="3984149" h="3984149">
                <a:moveTo>
                  <a:pt x="0" y="0"/>
                </a:moveTo>
                <a:lnTo>
                  <a:pt x="3984149" y="0"/>
                </a:lnTo>
                <a:lnTo>
                  <a:pt x="3984149" y="3984148"/>
                </a:lnTo>
                <a:lnTo>
                  <a:pt x="0" y="3984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986928" y="7590541"/>
            <a:ext cx="1909190" cy="1546444"/>
          </a:xfrm>
          <a:custGeom>
            <a:avLst/>
            <a:gdLst/>
            <a:ahLst/>
            <a:cxnLst/>
            <a:rect l="l" t="t" r="r" b="b"/>
            <a:pathLst>
              <a:path w="1909190" h="1546444">
                <a:moveTo>
                  <a:pt x="0" y="0"/>
                </a:moveTo>
                <a:lnTo>
                  <a:pt x="1909190" y="0"/>
                </a:lnTo>
                <a:lnTo>
                  <a:pt x="1909190" y="1546444"/>
                </a:lnTo>
                <a:lnTo>
                  <a:pt x="0" y="15464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734887" y="308879"/>
            <a:ext cx="12053543" cy="1104265"/>
          </a:xfrm>
          <a:prstGeom prst="rect">
            <a:avLst/>
          </a:prstGeom>
        </p:spPr>
        <p:txBody>
          <a:bodyPr lIns="0" tIns="0" rIns="0" bIns="0" rtlCol="0" anchor="t">
            <a:spAutoFit/>
          </a:bodyPr>
          <a:lstStyle/>
          <a:p>
            <a:pPr algn="l">
              <a:lnSpc>
                <a:spcPts val="8960"/>
              </a:lnSpc>
            </a:pPr>
            <a:r>
              <a:rPr lang="en-US" sz="6400" b="1">
                <a:solidFill>
                  <a:srgbClr val="000000"/>
                </a:solidFill>
                <a:latin typeface="Glacial Indifference Bold"/>
                <a:ea typeface="Glacial Indifference Bold"/>
                <a:cs typeface="Glacial Indifference Bold"/>
                <a:sym typeface="Glacial Indifference Bold"/>
              </a:rPr>
              <a:t>Usulan Solusi Praktis </a:t>
            </a:r>
          </a:p>
        </p:txBody>
      </p:sp>
      <p:sp>
        <p:nvSpPr>
          <p:cNvPr id="14" name="TextBox 14"/>
          <p:cNvSpPr txBox="1"/>
          <p:nvPr/>
        </p:nvSpPr>
        <p:spPr>
          <a:xfrm>
            <a:off x="10873392" y="3883025"/>
            <a:ext cx="6385908" cy="2454275"/>
          </a:xfrm>
          <a:prstGeom prst="rect">
            <a:avLst/>
          </a:prstGeom>
        </p:spPr>
        <p:txBody>
          <a:bodyPr lIns="0" tIns="0" rIns="0" bIns="0" rtlCol="0" anchor="t">
            <a:spAutoFit/>
          </a:bodyPr>
          <a:lstStyle/>
          <a:p>
            <a:pPr algn="l">
              <a:lnSpc>
                <a:spcPts val="4899"/>
              </a:lnSpc>
            </a:pPr>
            <a:r>
              <a:rPr lang="en-US" sz="3499">
                <a:solidFill>
                  <a:srgbClr val="000000"/>
                </a:solidFill>
                <a:latin typeface="Glacial Indifference"/>
                <a:ea typeface="Glacial Indifference"/>
                <a:cs typeface="Glacial Indifference"/>
                <a:sym typeface="Glacial Indifference"/>
              </a:rPr>
              <a:t>Sistem deteksi tingkat </a:t>
            </a:r>
            <a:r>
              <a:rPr lang="en-US" sz="3499" b="1">
                <a:solidFill>
                  <a:srgbClr val="000000"/>
                </a:solidFill>
                <a:latin typeface="Glacial Indifference Bold"/>
                <a:ea typeface="Glacial Indifference Bold"/>
                <a:cs typeface="Glacial Indifference Bold"/>
                <a:sym typeface="Glacial Indifference Bold"/>
              </a:rPr>
              <a:t>engagement </a:t>
            </a:r>
            <a:r>
              <a:rPr lang="en-US" sz="3499">
                <a:solidFill>
                  <a:srgbClr val="000000"/>
                </a:solidFill>
                <a:latin typeface="Glacial Indifference"/>
                <a:ea typeface="Glacial Indifference"/>
                <a:cs typeface="Glacial Indifference"/>
                <a:sym typeface="Glacial Indifference"/>
              </a:rPr>
              <a:t>pemelajar dengan paramater data </a:t>
            </a:r>
            <a:r>
              <a:rPr lang="en-US" sz="3499" b="1">
                <a:solidFill>
                  <a:srgbClr val="000000"/>
                </a:solidFill>
                <a:latin typeface="Glacial Indifference Bold"/>
                <a:ea typeface="Glacial Indifference Bold"/>
                <a:cs typeface="Glacial Indifference Bold"/>
                <a:sym typeface="Glacial Indifference Bold"/>
              </a:rPr>
              <a:t>emosi wajah, arah kepala</a:t>
            </a:r>
            <a:r>
              <a:rPr lang="en-US" sz="3499">
                <a:solidFill>
                  <a:srgbClr val="000000"/>
                </a:solidFill>
                <a:latin typeface="Glacial Indifference"/>
                <a:ea typeface="Glacial Indifference"/>
                <a:cs typeface="Glacial Indifference"/>
                <a:sym typeface="Glacial Indifference"/>
              </a:rPr>
              <a:t> &amp; </a:t>
            </a:r>
            <a:r>
              <a:rPr lang="en-US" sz="3499" b="1">
                <a:solidFill>
                  <a:srgbClr val="000000"/>
                </a:solidFill>
                <a:latin typeface="Glacial Indifference Bold"/>
                <a:ea typeface="Glacial Indifference Bold"/>
                <a:cs typeface="Glacial Indifference Bold"/>
                <a:sym typeface="Glacial Indifference Bold"/>
              </a:rPr>
              <a:t>kondisi mata</a:t>
            </a:r>
          </a:p>
        </p:txBody>
      </p:sp>
      <p:sp>
        <p:nvSpPr>
          <p:cNvPr id="15" name="TextBox 15"/>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PENDAHULUAN</a:t>
            </a:r>
          </a:p>
        </p:txBody>
      </p:sp>
      <p:sp>
        <p:nvSpPr>
          <p:cNvPr id="16" name="Freeform 16"/>
          <p:cNvSpPr/>
          <p:nvPr/>
        </p:nvSpPr>
        <p:spPr>
          <a:xfrm>
            <a:off x="423957" y="1641807"/>
            <a:ext cx="9723399" cy="8073439"/>
          </a:xfrm>
          <a:custGeom>
            <a:avLst/>
            <a:gdLst/>
            <a:ahLst/>
            <a:cxnLst/>
            <a:rect l="l" t="t" r="r" b="b"/>
            <a:pathLst>
              <a:path w="9723399" h="8073439">
                <a:moveTo>
                  <a:pt x="0" y="0"/>
                </a:moveTo>
                <a:lnTo>
                  <a:pt x="9723399" y="0"/>
                </a:lnTo>
                <a:lnTo>
                  <a:pt x="9723399" y="8073439"/>
                </a:lnTo>
                <a:lnTo>
                  <a:pt x="0" y="8073439"/>
                </a:lnTo>
                <a:lnTo>
                  <a:pt x="0" y="0"/>
                </a:lnTo>
                <a:close/>
              </a:path>
            </a:pathLst>
          </a:custGeom>
          <a:blipFill>
            <a:blip r:embed="rId8"/>
            <a:stretch>
              <a:fillRect l="-37710" t="-8287" r="-38194" b="-10880"/>
            </a:stretch>
          </a:blipFill>
        </p:spPr>
        <p:txBody>
          <a:bodyPr/>
          <a:lstStyle/>
          <a:p>
            <a:endParaRPr lang="en-US"/>
          </a:p>
        </p:txBody>
      </p:sp>
      <p:sp>
        <p:nvSpPr>
          <p:cNvPr id="17" name="AutoShape 17"/>
          <p:cNvSpPr/>
          <p:nvPr/>
        </p:nvSpPr>
        <p:spPr>
          <a:xfrm flipV="1">
            <a:off x="10510374" y="3405314"/>
            <a:ext cx="0" cy="3625850"/>
          </a:xfrm>
          <a:prstGeom prst="line">
            <a:avLst/>
          </a:prstGeom>
          <a:ln w="66675" cap="flat">
            <a:solidFill>
              <a:srgbClr val="025AAB"/>
            </a:solidFill>
            <a:prstDash val="solid"/>
            <a:headEnd type="none" w="sm" len="sm"/>
            <a:tailEnd type="none" w="sm" len="sm"/>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564000" y="8834437"/>
            <a:ext cx="955170" cy="761979"/>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05</a:t>
            </a:r>
          </a:p>
        </p:txBody>
      </p:sp>
      <p:sp>
        <p:nvSpPr>
          <p:cNvPr id="9" name="AutoShape 9"/>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sp>
        <p:nvSpPr>
          <p:cNvPr id="10" name="Freeform 10"/>
          <p:cNvSpPr/>
          <p:nvPr/>
        </p:nvSpPr>
        <p:spPr>
          <a:xfrm>
            <a:off x="65046" y="1553282"/>
            <a:ext cx="9078954" cy="5003827"/>
          </a:xfrm>
          <a:custGeom>
            <a:avLst/>
            <a:gdLst/>
            <a:ahLst/>
            <a:cxnLst/>
            <a:rect l="l" t="t" r="r" b="b"/>
            <a:pathLst>
              <a:path w="9078954" h="5003827">
                <a:moveTo>
                  <a:pt x="0" y="0"/>
                </a:moveTo>
                <a:lnTo>
                  <a:pt x="9078954" y="0"/>
                </a:lnTo>
                <a:lnTo>
                  <a:pt x="9078954" y="5003827"/>
                </a:lnTo>
                <a:lnTo>
                  <a:pt x="0" y="5003827"/>
                </a:lnTo>
                <a:lnTo>
                  <a:pt x="0" y="0"/>
                </a:lnTo>
                <a:close/>
              </a:path>
            </a:pathLst>
          </a:custGeom>
          <a:blipFill>
            <a:blip r:embed="rId2"/>
            <a:stretch>
              <a:fillRect l="-10922" t="-39174" r="-45437" b="-20405"/>
            </a:stretch>
          </a:blipFill>
        </p:spPr>
        <p:txBody>
          <a:bodyPr/>
          <a:lstStyle/>
          <a:p>
            <a:endParaRPr lang="en-US"/>
          </a:p>
        </p:txBody>
      </p:sp>
      <p:grpSp>
        <p:nvGrpSpPr>
          <p:cNvPr id="11" name="Group 11"/>
          <p:cNvGrpSpPr/>
          <p:nvPr/>
        </p:nvGrpSpPr>
        <p:grpSpPr>
          <a:xfrm>
            <a:off x="4359928" y="5368534"/>
            <a:ext cx="4822172" cy="1302529"/>
            <a:chOff x="0" y="0"/>
            <a:chExt cx="1270037" cy="343053"/>
          </a:xfrm>
        </p:grpSpPr>
        <p:sp>
          <p:nvSpPr>
            <p:cNvPr id="12" name="Freeform 12"/>
            <p:cNvSpPr/>
            <p:nvPr/>
          </p:nvSpPr>
          <p:spPr>
            <a:xfrm>
              <a:off x="0" y="0"/>
              <a:ext cx="1270037" cy="343053"/>
            </a:xfrm>
            <a:custGeom>
              <a:avLst/>
              <a:gdLst/>
              <a:ahLst/>
              <a:cxnLst/>
              <a:rect l="l" t="t" r="r" b="b"/>
              <a:pathLst>
                <a:path w="1270037" h="343053">
                  <a:moveTo>
                    <a:pt x="0" y="0"/>
                  </a:moveTo>
                  <a:lnTo>
                    <a:pt x="1270037" y="0"/>
                  </a:lnTo>
                  <a:lnTo>
                    <a:pt x="1270037" y="343053"/>
                  </a:lnTo>
                  <a:lnTo>
                    <a:pt x="0" y="343053"/>
                  </a:lnTo>
                  <a:close/>
                </a:path>
              </a:pathLst>
            </a:custGeom>
            <a:ln w="57150" cap="sq">
              <a:solidFill>
                <a:srgbClr val="FF3131"/>
              </a:solidFill>
              <a:prstDash val="dash"/>
              <a:miter/>
            </a:ln>
          </p:spPr>
          <p:txBody>
            <a:bodyPr/>
            <a:lstStyle/>
            <a:p>
              <a:endParaRPr lang="en-US"/>
            </a:p>
          </p:txBody>
        </p:sp>
        <p:sp>
          <p:nvSpPr>
            <p:cNvPr id="13" name="TextBox 13"/>
            <p:cNvSpPr txBox="1"/>
            <p:nvPr/>
          </p:nvSpPr>
          <p:spPr>
            <a:xfrm>
              <a:off x="0" y="-38100"/>
              <a:ext cx="1270037" cy="38115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9182100" y="1149334"/>
            <a:ext cx="9144000" cy="6024002"/>
          </a:xfrm>
          <a:custGeom>
            <a:avLst/>
            <a:gdLst/>
            <a:ahLst/>
            <a:cxnLst/>
            <a:rect l="l" t="t" r="r" b="b"/>
            <a:pathLst>
              <a:path w="9144000" h="6024002">
                <a:moveTo>
                  <a:pt x="0" y="0"/>
                </a:moveTo>
                <a:lnTo>
                  <a:pt x="9144000" y="0"/>
                </a:lnTo>
                <a:lnTo>
                  <a:pt x="9144000" y="6024002"/>
                </a:lnTo>
                <a:lnTo>
                  <a:pt x="0" y="6024002"/>
                </a:lnTo>
                <a:lnTo>
                  <a:pt x="0" y="0"/>
                </a:lnTo>
                <a:close/>
              </a:path>
            </a:pathLst>
          </a:custGeom>
          <a:blipFill>
            <a:blip r:embed="rId3"/>
            <a:stretch>
              <a:fillRect l="-8152" r="-8966"/>
            </a:stretch>
          </a:blipFill>
        </p:spPr>
        <p:txBody>
          <a:bodyPr/>
          <a:lstStyle/>
          <a:p>
            <a:endParaRPr lang="en-US"/>
          </a:p>
        </p:txBody>
      </p:sp>
      <p:sp>
        <p:nvSpPr>
          <p:cNvPr id="15" name="TextBox 15"/>
          <p:cNvSpPr txBox="1"/>
          <p:nvPr/>
        </p:nvSpPr>
        <p:spPr>
          <a:xfrm>
            <a:off x="214314" y="448124"/>
            <a:ext cx="15968293" cy="587376"/>
          </a:xfrm>
          <a:prstGeom prst="rect">
            <a:avLst/>
          </a:prstGeom>
        </p:spPr>
        <p:txBody>
          <a:bodyPr lIns="0" tIns="0" rIns="0" bIns="0" rtlCol="0" anchor="t">
            <a:spAutoFit/>
          </a:bodyPr>
          <a:lstStyle/>
          <a:p>
            <a:pPr algn="l">
              <a:lnSpc>
                <a:spcPts val="4899"/>
              </a:lnSpc>
            </a:pPr>
            <a:r>
              <a:rPr lang="en-US" sz="3499" b="1">
                <a:solidFill>
                  <a:srgbClr val="000000"/>
                </a:solidFill>
                <a:latin typeface="Open Sans Bold"/>
                <a:ea typeface="Open Sans Bold"/>
                <a:cs typeface="Open Sans Bold"/>
                <a:sym typeface="Open Sans Bold"/>
              </a:rPr>
              <a:t>Sistem Eksis tentang Deteksi Engagement Pemelajar</a:t>
            </a:r>
          </a:p>
        </p:txBody>
      </p:sp>
      <p:sp>
        <p:nvSpPr>
          <p:cNvPr id="16" name="TextBox 16"/>
          <p:cNvSpPr txBox="1"/>
          <p:nvPr/>
        </p:nvSpPr>
        <p:spPr>
          <a:xfrm>
            <a:off x="150373" y="7928930"/>
            <a:ext cx="12851685" cy="1868673"/>
          </a:xfrm>
          <a:prstGeom prst="rect">
            <a:avLst/>
          </a:prstGeom>
        </p:spPr>
        <p:txBody>
          <a:bodyPr lIns="0" tIns="0" rIns="0" bIns="0" rtlCol="0" anchor="t">
            <a:spAutoFit/>
          </a:bodyPr>
          <a:lstStyle/>
          <a:p>
            <a:pPr algn="l">
              <a:lnSpc>
                <a:spcPts val="2520"/>
              </a:lnSpc>
            </a:pPr>
            <a:r>
              <a:rPr lang="en-US" sz="1800" i="1">
                <a:solidFill>
                  <a:srgbClr val="000000"/>
                </a:solidFill>
                <a:latin typeface="Open Sans Italics"/>
                <a:ea typeface="Open Sans Italics"/>
                <a:cs typeface="Open Sans Italics"/>
                <a:sym typeface="Open Sans Italics"/>
              </a:rPr>
              <a:t>Sukumaran, A., &amp; Manoharan, A. (2024). Multimodal Engagement Recognition From Image Traits Using Deep Learning Techniques. IEEE Access, 12(December 2023), 25228–25244. https://doi.org/10.1109/ACCESS.2024.3353053</a:t>
            </a:r>
          </a:p>
          <a:p>
            <a:pPr algn="l">
              <a:lnSpc>
                <a:spcPts val="2520"/>
              </a:lnSpc>
            </a:pPr>
            <a:endParaRPr lang="en-US" sz="1800" i="1">
              <a:solidFill>
                <a:srgbClr val="000000"/>
              </a:solidFill>
              <a:latin typeface="Open Sans Italics"/>
              <a:ea typeface="Open Sans Italics"/>
              <a:cs typeface="Open Sans Italics"/>
              <a:sym typeface="Open Sans Italics"/>
            </a:endParaRPr>
          </a:p>
          <a:p>
            <a:pPr algn="l">
              <a:lnSpc>
                <a:spcPts val="2520"/>
              </a:lnSpc>
            </a:pPr>
            <a:r>
              <a:rPr lang="en-US" sz="1800" i="1">
                <a:solidFill>
                  <a:srgbClr val="000000"/>
                </a:solidFill>
                <a:latin typeface="Open Sans Italics"/>
                <a:ea typeface="Open Sans Italics"/>
                <a:cs typeface="Open Sans Italics"/>
                <a:sym typeface="Open Sans Italics"/>
              </a:rPr>
              <a:t>Gupta, S., Kumar, P., &amp; Tekchandani, R. (2023). A multimodal facial cues based engagement detection system in e-learning context using deep learning approach. Multimedia Tools and Applications, 82(18), 28589–28615. https://doi.org/10.1007/s11042-023-14392-3</a:t>
            </a:r>
          </a:p>
        </p:txBody>
      </p:sp>
      <p:sp>
        <p:nvSpPr>
          <p:cNvPr id="17" name="TextBox 17"/>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PENDAHULUAN</a:t>
            </a:r>
          </a:p>
        </p:txBody>
      </p:sp>
      <p:grpSp>
        <p:nvGrpSpPr>
          <p:cNvPr id="18" name="Group 18"/>
          <p:cNvGrpSpPr/>
          <p:nvPr/>
        </p:nvGrpSpPr>
        <p:grpSpPr>
          <a:xfrm>
            <a:off x="9364675" y="1339901"/>
            <a:ext cx="8923325" cy="6024002"/>
            <a:chOff x="0" y="0"/>
            <a:chExt cx="2350176" cy="1586569"/>
          </a:xfrm>
        </p:grpSpPr>
        <p:sp>
          <p:nvSpPr>
            <p:cNvPr id="19" name="Freeform 19"/>
            <p:cNvSpPr/>
            <p:nvPr/>
          </p:nvSpPr>
          <p:spPr>
            <a:xfrm>
              <a:off x="0" y="0"/>
              <a:ext cx="2350176" cy="1586569"/>
            </a:xfrm>
            <a:custGeom>
              <a:avLst/>
              <a:gdLst/>
              <a:ahLst/>
              <a:cxnLst/>
              <a:rect l="l" t="t" r="r" b="b"/>
              <a:pathLst>
                <a:path w="2350176" h="1586569">
                  <a:moveTo>
                    <a:pt x="0" y="0"/>
                  </a:moveTo>
                  <a:lnTo>
                    <a:pt x="2350176" y="0"/>
                  </a:lnTo>
                  <a:lnTo>
                    <a:pt x="2350176" y="1586569"/>
                  </a:lnTo>
                  <a:lnTo>
                    <a:pt x="0" y="1586569"/>
                  </a:lnTo>
                  <a:close/>
                </a:path>
              </a:pathLst>
            </a:custGeom>
            <a:ln w="38100" cap="sq">
              <a:solidFill>
                <a:srgbClr val="7ED957"/>
              </a:solidFill>
              <a:prstDash val="dash"/>
              <a:miter/>
            </a:ln>
          </p:spPr>
          <p:txBody>
            <a:bodyPr/>
            <a:lstStyle/>
            <a:p>
              <a:endParaRPr lang="en-US"/>
            </a:p>
          </p:txBody>
        </p:sp>
        <p:sp>
          <p:nvSpPr>
            <p:cNvPr id="20" name="TextBox 20"/>
            <p:cNvSpPr txBox="1"/>
            <p:nvPr/>
          </p:nvSpPr>
          <p:spPr>
            <a:xfrm>
              <a:off x="0" y="-38100"/>
              <a:ext cx="2350176" cy="162466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1448965" y="6804413"/>
            <a:ext cx="2513146" cy="380173"/>
            <a:chOff x="0" y="0"/>
            <a:chExt cx="661898" cy="100128"/>
          </a:xfrm>
        </p:grpSpPr>
        <p:sp>
          <p:nvSpPr>
            <p:cNvPr id="22" name="Freeform 22"/>
            <p:cNvSpPr/>
            <p:nvPr/>
          </p:nvSpPr>
          <p:spPr>
            <a:xfrm>
              <a:off x="0" y="0"/>
              <a:ext cx="661898" cy="100128"/>
            </a:xfrm>
            <a:custGeom>
              <a:avLst/>
              <a:gdLst/>
              <a:ahLst/>
              <a:cxnLst/>
              <a:rect l="l" t="t" r="r" b="b"/>
              <a:pathLst>
                <a:path w="661898" h="100128">
                  <a:moveTo>
                    <a:pt x="0" y="0"/>
                  </a:moveTo>
                  <a:lnTo>
                    <a:pt x="661898" y="0"/>
                  </a:lnTo>
                  <a:lnTo>
                    <a:pt x="661898" y="100128"/>
                  </a:lnTo>
                  <a:lnTo>
                    <a:pt x="0" y="100128"/>
                  </a:lnTo>
                  <a:close/>
                </a:path>
              </a:pathLst>
            </a:custGeom>
            <a:ln w="38100" cap="sq">
              <a:solidFill>
                <a:srgbClr val="FF3131"/>
              </a:solidFill>
              <a:prstDash val="dash"/>
              <a:miter/>
            </a:ln>
          </p:spPr>
          <p:txBody>
            <a:bodyPr/>
            <a:lstStyle/>
            <a:p>
              <a:endParaRPr lang="en-US"/>
            </a:p>
          </p:txBody>
        </p:sp>
        <p:sp>
          <p:nvSpPr>
            <p:cNvPr id="23" name="TextBox 23"/>
            <p:cNvSpPr txBox="1"/>
            <p:nvPr/>
          </p:nvSpPr>
          <p:spPr>
            <a:xfrm>
              <a:off x="0" y="-38100"/>
              <a:ext cx="661898" cy="138228"/>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3890382" y="5554860"/>
            <a:ext cx="973644" cy="293269"/>
            <a:chOff x="0" y="0"/>
            <a:chExt cx="256433" cy="77240"/>
          </a:xfrm>
        </p:grpSpPr>
        <p:sp>
          <p:nvSpPr>
            <p:cNvPr id="25" name="Freeform 25"/>
            <p:cNvSpPr/>
            <p:nvPr/>
          </p:nvSpPr>
          <p:spPr>
            <a:xfrm>
              <a:off x="0" y="0"/>
              <a:ext cx="256433" cy="77240"/>
            </a:xfrm>
            <a:custGeom>
              <a:avLst/>
              <a:gdLst/>
              <a:ahLst/>
              <a:cxnLst/>
              <a:rect l="l" t="t" r="r" b="b"/>
              <a:pathLst>
                <a:path w="256433" h="77240">
                  <a:moveTo>
                    <a:pt x="0" y="0"/>
                  </a:moveTo>
                  <a:lnTo>
                    <a:pt x="256433" y="0"/>
                  </a:lnTo>
                  <a:lnTo>
                    <a:pt x="256433" y="77240"/>
                  </a:lnTo>
                  <a:lnTo>
                    <a:pt x="0" y="77240"/>
                  </a:lnTo>
                  <a:close/>
                </a:path>
              </a:pathLst>
            </a:custGeom>
            <a:ln w="38100" cap="sq">
              <a:solidFill>
                <a:srgbClr val="FF3131"/>
              </a:solidFill>
              <a:prstDash val="dash"/>
              <a:miter/>
            </a:ln>
          </p:spPr>
          <p:txBody>
            <a:bodyPr/>
            <a:lstStyle/>
            <a:p>
              <a:endParaRPr lang="en-US"/>
            </a:p>
          </p:txBody>
        </p:sp>
        <p:sp>
          <p:nvSpPr>
            <p:cNvPr id="26" name="TextBox 26"/>
            <p:cNvSpPr txBox="1"/>
            <p:nvPr/>
          </p:nvSpPr>
          <p:spPr>
            <a:xfrm>
              <a:off x="0" y="-38100"/>
              <a:ext cx="256433" cy="11534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50373" y="6965924"/>
            <a:ext cx="4906809" cy="240621"/>
          </a:xfrm>
          <a:prstGeom prst="rect">
            <a:avLst/>
          </a:prstGeom>
        </p:spPr>
        <p:txBody>
          <a:bodyPr lIns="0" tIns="0" rIns="0" bIns="0" rtlCol="0" anchor="t">
            <a:spAutoFit/>
          </a:bodyPr>
          <a:lstStyle/>
          <a:p>
            <a:pPr algn="l">
              <a:lnSpc>
                <a:spcPts val="1960"/>
              </a:lnSpc>
              <a:spcBef>
                <a:spcPct val="0"/>
              </a:spcBef>
            </a:pPr>
            <a:r>
              <a:rPr lang="en-US" sz="1400" b="1">
                <a:solidFill>
                  <a:srgbClr val="000000"/>
                </a:solidFill>
                <a:latin typeface="Canva Sans Bold"/>
                <a:ea typeface="Canva Sans Bold"/>
                <a:cs typeface="Canva Sans Bold"/>
                <a:sym typeface="Canva Sans Bold"/>
              </a:rPr>
              <a:t>Sukumaran, A., &amp; Manoharan, A. (2024)</a:t>
            </a:r>
          </a:p>
        </p:txBody>
      </p:sp>
      <p:grpSp>
        <p:nvGrpSpPr>
          <p:cNvPr id="28" name="Group 28"/>
          <p:cNvGrpSpPr/>
          <p:nvPr/>
        </p:nvGrpSpPr>
        <p:grpSpPr>
          <a:xfrm>
            <a:off x="36471" y="1339901"/>
            <a:ext cx="9209046" cy="6024002"/>
            <a:chOff x="0" y="0"/>
            <a:chExt cx="2425428" cy="1586569"/>
          </a:xfrm>
        </p:grpSpPr>
        <p:sp>
          <p:nvSpPr>
            <p:cNvPr id="29" name="Freeform 29"/>
            <p:cNvSpPr/>
            <p:nvPr/>
          </p:nvSpPr>
          <p:spPr>
            <a:xfrm>
              <a:off x="0" y="0"/>
              <a:ext cx="2425428" cy="1586569"/>
            </a:xfrm>
            <a:custGeom>
              <a:avLst/>
              <a:gdLst/>
              <a:ahLst/>
              <a:cxnLst/>
              <a:rect l="l" t="t" r="r" b="b"/>
              <a:pathLst>
                <a:path w="2425428" h="1586569">
                  <a:moveTo>
                    <a:pt x="0" y="0"/>
                  </a:moveTo>
                  <a:lnTo>
                    <a:pt x="2425428" y="0"/>
                  </a:lnTo>
                  <a:lnTo>
                    <a:pt x="2425428" y="1586569"/>
                  </a:lnTo>
                  <a:lnTo>
                    <a:pt x="0" y="1586569"/>
                  </a:lnTo>
                  <a:close/>
                </a:path>
              </a:pathLst>
            </a:custGeom>
            <a:ln w="38100" cap="sq">
              <a:solidFill>
                <a:srgbClr val="7ED957"/>
              </a:solidFill>
              <a:prstDash val="dash"/>
              <a:miter/>
            </a:ln>
          </p:spPr>
          <p:txBody>
            <a:bodyPr/>
            <a:lstStyle/>
            <a:p>
              <a:endParaRPr lang="en-US"/>
            </a:p>
          </p:txBody>
        </p:sp>
        <p:sp>
          <p:nvSpPr>
            <p:cNvPr id="30" name="TextBox 30"/>
            <p:cNvSpPr txBox="1"/>
            <p:nvPr/>
          </p:nvSpPr>
          <p:spPr>
            <a:xfrm>
              <a:off x="0" y="-38100"/>
              <a:ext cx="2425428" cy="1624669"/>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2897283" y="6994499"/>
            <a:ext cx="5285942" cy="240621"/>
          </a:xfrm>
          <a:prstGeom prst="rect">
            <a:avLst/>
          </a:prstGeom>
        </p:spPr>
        <p:txBody>
          <a:bodyPr lIns="0" tIns="0" rIns="0" bIns="0" rtlCol="0" anchor="t">
            <a:spAutoFit/>
          </a:bodyPr>
          <a:lstStyle/>
          <a:p>
            <a:pPr algn="r">
              <a:lnSpc>
                <a:spcPts val="1960"/>
              </a:lnSpc>
              <a:spcBef>
                <a:spcPct val="0"/>
              </a:spcBef>
            </a:pPr>
            <a:r>
              <a:rPr lang="en-US" sz="1400" b="1">
                <a:solidFill>
                  <a:srgbClr val="000000"/>
                </a:solidFill>
                <a:latin typeface="Canva Sans Bold"/>
                <a:ea typeface="Canva Sans Bold"/>
                <a:cs typeface="Canva Sans Bold"/>
                <a:sym typeface="Canva Sans Bold"/>
              </a:rPr>
              <a:t>Gupta, S., Kumar, P., &amp; Tekchandani, R. (2023)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5AAB"/>
        </a:solidFill>
        <a:effectLst/>
      </p:bgPr>
    </p:bg>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E4E4E4"/>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315549" y="677272"/>
            <a:ext cx="1452071" cy="1457537"/>
          </a:xfrm>
          <a:custGeom>
            <a:avLst/>
            <a:gdLst/>
            <a:ahLst/>
            <a:cxnLst/>
            <a:rect l="l" t="t" r="r" b="b"/>
            <a:pathLst>
              <a:path w="1452071" h="1457537">
                <a:moveTo>
                  <a:pt x="0" y="0"/>
                </a:moveTo>
                <a:lnTo>
                  <a:pt x="1452072" y="0"/>
                </a:lnTo>
                <a:lnTo>
                  <a:pt x="1452072" y="1457537"/>
                </a:lnTo>
                <a:lnTo>
                  <a:pt x="0" y="1457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5555294" y="2275495"/>
            <a:ext cx="713130" cy="713130"/>
          </a:xfrm>
          <a:custGeom>
            <a:avLst/>
            <a:gdLst/>
            <a:ahLst/>
            <a:cxnLst/>
            <a:rect l="l" t="t" r="r" b="b"/>
            <a:pathLst>
              <a:path w="713130" h="713130">
                <a:moveTo>
                  <a:pt x="0" y="0"/>
                </a:moveTo>
                <a:lnTo>
                  <a:pt x="713131" y="0"/>
                </a:lnTo>
                <a:lnTo>
                  <a:pt x="713131" y="713130"/>
                </a:lnTo>
                <a:lnTo>
                  <a:pt x="0" y="713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546230" y="6885480"/>
            <a:ext cx="3984149" cy="3984149"/>
          </a:xfrm>
          <a:custGeom>
            <a:avLst/>
            <a:gdLst/>
            <a:ahLst/>
            <a:cxnLst/>
            <a:rect l="l" t="t" r="r" b="b"/>
            <a:pathLst>
              <a:path w="3984149" h="3984149">
                <a:moveTo>
                  <a:pt x="0" y="0"/>
                </a:moveTo>
                <a:lnTo>
                  <a:pt x="3984149" y="0"/>
                </a:lnTo>
                <a:lnTo>
                  <a:pt x="3984149" y="3984148"/>
                </a:lnTo>
                <a:lnTo>
                  <a:pt x="0" y="39841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2986928" y="7590541"/>
            <a:ext cx="1909190" cy="1546444"/>
          </a:xfrm>
          <a:custGeom>
            <a:avLst/>
            <a:gdLst/>
            <a:ahLst/>
            <a:cxnLst/>
            <a:rect l="l" t="t" r="r" b="b"/>
            <a:pathLst>
              <a:path w="1909190" h="1546444">
                <a:moveTo>
                  <a:pt x="0" y="0"/>
                </a:moveTo>
                <a:lnTo>
                  <a:pt x="1909190" y="0"/>
                </a:lnTo>
                <a:lnTo>
                  <a:pt x="1909190" y="1546444"/>
                </a:lnTo>
                <a:lnTo>
                  <a:pt x="0" y="15464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4745693" y="4479925"/>
            <a:ext cx="8796615" cy="1193800"/>
          </a:xfrm>
          <a:prstGeom prst="rect">
            <a:avLst/>
          </a:prstGeom>
        </p:spPr>
        <p:txBody>
          <a:bodyPr lIns="0" tIns="0" rIns="0" bIns="0" rtlCol="0" anchor="t">
            <a:spAutoFit/>
          </a:bodyPr>
          <a:lstStyle/>
          <a:p>
            <a:pPr algn="ctr">
              <a:lnSpc>
                <a:spcPts val="9799"/>
              </a:lnSpc>
            </a:pPr>
            <a:r>
              <a:rPr lang="en-US" sz="6999" b="1">
                <a:solidFill>
                  <a:srgbClr val="FFFFFF"/>
                </a:solidFill>
                <a:latin typeface="Glacial Indifference Bold"/>
                <a:ea typeface="Glacial Indifference Bold"/>
                <a:cs typeface="Glacial Indifference Bold"/>
                <a:sym typeface="Glacial Indifference Bold"/>
              </a:rPr>
              <a:t>ENGAGEMENT INDEX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73435"/>
            <a:ext cx="18288000" cy="213565"/>
            <a:chOff x="0" y="0"/>
            <a:chExt cx="4816593" cy="56248"/>
          </a:xfrm>
        </p:grpSpPr>
        <p:sp>
          <p:nvSpPr>
            <p:cNvPr id="3" name="Freeform 3"/>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025AAB"/>
            </a:solidFill>
          </p:spPr>
          <p:txBody>
            <a:bodyPr/>
            <a:lstStyle/>
            <a:p>
              <a:endParaRPr lang="en-US"/>
            </a:p>
          </p:txBody>
        </p:sp>
        <p:sp>
          <p:nvSpPr>
            <p:cNvPr id="4" name="TextBox 4"/>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0"/>
            <a:ext cx="18288000" cy="213565"/>
            <a:chOff x="0" y="0"/>
            <a:chExt cx="4816593" cy="56248"/>
          </a:xfrm>
        </p:grpSpPr>
        <p:sp>
          <p:nvSpPr>
            <p:cNvPr id="6" name="Freeform 6"/>
            <p:cNvSpPr/>
            <p:nvPr/>
          </p:nvSpPr>
          <p:spPr>
            <a:xfrm>
              <a:off x="0" y="0"/>
              <a:ext cx="4816592" cy="56248"/>
            </a:xfrm>
            <a:custGeom>
              <a:avLst/>
              <a:gdLst/>
              <a:ahLst/>
              <a:cxnLst/>
              <a:rect l="l" t="t" r="r" b="b"/>
              <a:pathLst>
                <a:path w="4816592" h="56248">
                  <a:moveTo>
                    <a:pt x="0" y="0"/>
                  </a:moveTo>
                  <a:lnTo>
                    <a:pt x="4816592" y="0"/>
                  </a:lnTo>
                  <a:lnTo>
                    <a:pt x="4816592" y="56248"/>
                  </a:lnTo>
                  <a:lnTo>
                    <a:pt x="0" y="56248"/>
                  </a:lnTo>
                  <a:close/>
                </a:path>
              </a:pathLst>
            </a:custGeom>
            <a:solidFill>
              <a:srgbClr val="C3CBE8"/>
            </a:solidFill>
          </p:spPr>
          <p:txBody>
            <a:bodyPr/>
            <a:lstStyle/>
            <a:p>
              <a:endParaRPr lang="en-US"/>
            </a:p>
          </p:txBody>
        </p:sp>
        <p:sp>
          <p:nvSpPr>
            <p:cNvPr id="7" name="TextBox 7"/>
            <p:cNvSpPr txBox="1"/>
            <p:nvPr/>
          </p:nvSpPr>
          <p:spPr>
            <a:xfrm>
              <a:off x="0" y="-38100"/>
              <a:ext cx="4816593" cy="9434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6564000" y="8834437"/>
            <a:ext cx="955170" cy="762001"/>
          </a:xfrm>
          <a:prstGeom prst="rect">
            <a:avLst/>
          </a:prstGeom>
        </p:spPr>
        <p:txBody>
          <a:bodyPr lIns="0" tIns="0" rIns="0" bIns="0" rtlCol="0" anchor="t">
            <a:spAutoFit/>
          </a:bodyPr>
          <a:lstStyle/>
          <a:p>
            <a:pPr algn="r">
              <a:lnSpc>
                <a:spcPts val="6299"/>
              </a:lnSpc>
            </a:pPr>
            <a:r>
              <a:rPr lang="en-US" sz="4499" b="1">
                <a:solidFill>
                  <a:srgbClr val="000000"/>
                </a:solidFill>
                <a:latin typeface="Glacial Indifference Bold"/>
                <a:ea typeface="Glacial Indifference Bold"/>
                <a:cs typeface="Glacial Indifference Bold"/>
                <a:sym typeface="Glacial Indifference Bold"/>
              </a:rPr>
              <a:t>06</a:t>
            </a:r>
          </a:p>
        </p:txBody>
      </p:sp>
      <p:sp>
        <p:nvSpPr>
          <p:cNvPr id="9" name="AutoShape 9"/>
          <p:cNvSpPr/>
          <p:nvPr/>
        </p:nvSpPr>
        <p:spPr>
          <a:xfrm>
            <a:off x="16564000" y="8877554"/>
            <a:ext cx="0" cy="761492"/>
          </a:xfrm>
          <a:prstGeom prst="line">
            <a:avLst/>
          </a:prstGeom>
          <a:ln w="95250" cap="flat">
            <a:solidFill>
              <a:srgbClr val="025AAB"/>
            </a:solidFill>
            <a:prstDash val="solid"/>
            <a:headEnd type="none" w="sm" len="sm"/>
            <a:tailEnd type="none" w="sm" len="sm"/>
          </a:ln>
        </p:spPr>
        <p:txBody>
          <a:bodyPr/>
          <a:lstStyle/>
          <a:p>
            <a:endParaRPr lang="en-US"/>
          </a:p>
        </p:txBody>
      </p:sp>
      <p:graphicFrame>
        <p:nvGraphicFramePr>
          <p:cNvPr id="10" name="Table 10"/>
          <p:cNvGraphicFramePr>
            <a:graphicFrameLocks noGrp="1"/>
          </p:cNvGraphicFramePr>
          <p:nvPr/>
        </p:nvGraphicFramePr>
        <p:xfrm>
          <a:off x="655305" y="2938211"/>
          <a:ext cx="4486515" cy="1971675"/>
        </p:xfrm>
        <a:graphic>
          <a:graphicData uri="http://schemas.openxmlformats.org/drawingml/2006/table">
            <a:tbl>
              <a:tblPr/>
              <a:tblGrid>
                <a:gridCol w="2180140">
                  <a:extLst>
                    <a:ext uri="{9D8B030D-6E8A-4147-A177-3AD203B41FA5}">
                      <a16:colId xmlns:a16="http://schemas.microsoft.com/office/drawing/2014/main" val="20000"/>
                    </a:ext>
                  </a:extLst>
                </a:gridCol>
                <a:gridCol w="2306375">
                  <a:extLst>
                    <a:ext uri="{9D8B030D-6E8A-4147-A177-3AD203B41FA5}">
                      <a16:colId xmlns:a16="http://schemas.microsoft.com/office/drawing/2014/main" val="20001"/>
                    </a:ext>
                  </a:extLst>
                </a:gridCol>
              </a:tblGrid>
              <a:tr h="1155809">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Arah kepala Frontal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Arah kepala Non-Frontal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5866">
                <a:tc>
                  <a:txBody>
                    <a:bodyPr/>
                    <a:lstStyle/>
                    <a:p>
                      <a:pPr algn="ctr">
                        <a:lnSpc>
                          <a:spcPts val="2659"/>
                        </a:lnSpc>
                        <a:defRPr/>
                      </a:pPr>
                      <a:r>
                        <a:rPr lang="en-US" sz="1899">
                          <a:solidFill>
                            <a:srgbClr val="000000"/>
                          </a:solidFill>
                          <a:latin typeface="Canva Sans"/>
                          <a:ea typeface="Canva Sans"/>
                          <a:cs typeface="Canva Sans"/>
                          <a:sym typeface="Canva Sans"/>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1" name="Table 11"/>
          <p:cNvGraphicFramePr>
            <a:graphicFrameLocks noGrp="1"/>
          </p:cNvGraphicFramePr>
          <p:nvPr/>
        </p:nvGraphicFramePr>
        <p:xfrm>
          <a:off x="5406352" y="2938211"/>
          <a:ext cx="3135978" cy="1971675"/>
        </p:xfrm>
        <a:graphic>
          <a:graphicData uri="http://schemas.openxmlformats.org/drawingml/2006/table">
            <a:tbl>
              <a:tblPr/>
              <a:tblGrid>
                <a:gridCol w="1538512">
                  <a:extLst>
                    <a:ext uri="{9D8B030D-6E8A-4147-A177-3AD203B41FA5}">
                      <a16:colId xmlns:a16="http://schemas.microsoft.com/office/drawing/2014/main" val="20000"/>
                    </a:ext>
                  </a:extLst>
                </a:gridCol>
                <a:gridCol w="1597466">
                  <a:extLst>
                    <a:ext uri="{9D8B030D-6E8A-4147-A177-3AD203B41FA5}">
                      <a16:colId xmlns:a16="http://schemas.microsoft.com/office/drawing/2014/main" val="20001"/>
                    </a:ext>
                  </a:extLst>
                </a:gridCol>
              </a:tblGrid>
              <a:tr h="1155809">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Mata terbuka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Mata tertutup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5866">
                <a:tc>
                  <a:txBody>
                    <a:bodyPr/>
                    <a:lstStyle/>
                    <a:p>
                      <a:pPr algn="ctr">
                        <a:lnSpc>
                          <a:spcPts val="2659"/>
                        </a:lnSpc>
                        <a:defRPr/>
                      </a:pPr>
                      <a:r>
                        <a:rPr lang="en-US" sz="1899">
                          <a:solidFill>
                            <a:srgbClr val="000000"/>
                          </a:solidFill>
                          <a:latin typeface="Canva Sans"/>
                          <a:ea typeface="Canva Sans"/>
                          <a:cs typeface="Canva Sans"/>
                          <a:sym typeface="Canva Sans"/>
                        </a:rPr>
                        <a:t>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2" name="Table 12"/>
          <p:cNvGraphicFramePr>
            <a:graphicFrameLocks noGrp="1"/>
          </p:cNvGraphicFramePr>
          <p:nvPr>
            <p:extLst>
              <p:ext uri="{D42A27DB-BD31-4B8C-83A1-F6EECF244321}">
                <p14:modId xmlns:p14="http://schemas.microsoft.com/office/powerpoint/2010/main" val="2129366011"/>
              </p:ext>
            </p:extLst>
          </p:nvPr>
        </p:nvGraphicFramePr>
        <p:xfrm>
          <a:off x="655305" y="5862941"/>
          <a:ext cx="8162816" cy="1971675"/>
        </p:xfrm>
        <a:graphic>
          <a:graphicData uri="http://schemas.openxmlformats.org/drawingml/2006/table">
            <a:tbl>
              <a:tblPr/>
              <a:tblGrid>
                <a:gridCol w="1122509">
                  <a:extLst>
                    <a:ext uri="{9D8B030D-6E8A-4147-A177-3AD203B41FA5}">
                      <a16:colId xmlns:a16="http://schemas.microsoft.com/office/drawing/2014/main" val="20000"/>
                    </a:ext>
                  </a:extLst>
                </a:gridCol>
                <a:gridCol w="1305263">
                  <a:extLst>
                    <a:ext uri="{9D8B030D-6E8A-4147-A177-3AD203B41FA5}">
                      <a16:colId xmlns:a16="http://schemas.microsoft.com/office/drawing/2014/main" val="20001"/>
                    </a:ext>
                  </a:extLst>
                </a:gridCol>
                <a:gridCol w="939201">
                  <a:extLst>
                    <a:ext uri="{9D8B030D-6E8A-4147-A177-3AD203B41FA5}">
                      <a16:colId xmlns:a16="http://schemas.microsoft.com/office/drawing/2014/main" val="20002"/>
                    </a:ext>
                  </a:extLst>
                </a:gridCol>
                <a:gridCol w="1199930">
                  <a:extLst>
                    <a:ext uri="{9D8B030D-6E8A-4147-A177-3AD203B41FA5}">
                      <a16:colId xmlns:a16="http://schemas.microsoft.com/office/drawing/2014/main" val="20003"/>
                    </a:ext>
                  </a:extLst>
                </a:gridCol>
                <a:gridCol w="1317668">
                  <a:extLst>
                    <a:ext uri="{9D8B030D-6E8A-4147-A177-3AD203B41FA5}">
                      <a16:colId xmlns:a16="http://schemas.microsoft.com/office/drawing/2014/main" val="20004"/>
                    </a:ext>
                  </a:extLst>
                </a:gridCol>
                <a:gridCol w="863884">
                  <a:extLst>
                    <a:ext uri="{9D8B030D-6E8A-4147-A177-3AD203B41FA5}">
                      <a16:colId xmlns:a16="http://schemas.microsoft.com/office/drawing/2014/main" val="20005"/>
                    </a:ext>
                  </a:extLst>
                </a:gridCol>
                <a:gridCol w="1414361">
                  <a:extLst>
                    <a:ext uri="{9D8B030D-6E8A-4147-A177-3AD203B41FA5}">
                      <a16:colId xmlns:a16="http://schemas.microsoft.com/office/drawing/2014/main" val="20006"/>
                    </a:ext>
                  </a:extLst>
                </a:gridCol>
              </a:tblGrid>
              <a:tr h="984596">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Fear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Happy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100" b="1" dirty="0">
                          <a:solidFill>
                            <a:srgbClr val="000000"/>
                          </a:solidFill>
                          <a:latin typeface="Canva Sans Bold"/>
                          <a:ea typeface="Canva Sans Bold"/>
                          <a:cs typeface="Canva Sans Bold"/>
                          <a:sym typeface="Canva Sans Bold"/>
                        </a:rPr>
                        <a:t>Neutral</a:t>
                      </a:r>
                      <a:endParaRPr lang="en-US" sz="7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Sad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600" b="1" dirty="0">
                          <a:solidFill>
                            <a:srgbClr val="000000"/>
                          </a:solidFill>
                          <a:latin typeface="Canva Sans Bold"/>
                          <a:ea typeface="Canva Sans Bold"/>
                          <a:cs typeface="Canva Sans Bold"/>
                          <a:sym typeface="Canva Sans Bold"/>
                        </a:rPr>
                        <a:t>Surprise</a:t>
                      </a:r>
                      <a:endParaRPr lang="en-US" sz="10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200" b="1" dirty="0">
                          <a:solidFill>
                            <a:srgbClr val="000000"/>
                          </a:solidFill>
                          <a:latin typeface="Canva Sans Bold"/>
                          <a:ea typeface="Canva Sans Bold"/>
                          <a:cs typeface="Canva Sans Bold"/>
                          <a:sym typeface="Canva Sans Bold"/>
                        </a:rPr>
                        <a:t>Angry</a:t>
                      </a:r>
                      <a:endParaRPr lang="en-US" sz="8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Disgust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87079">
                <a:tc>
                  <a:txBody>
                    <a:bodyPr/>
                    <a:lstStyle/>
                    <a:p>
                      <a:pPr algn="ctr">
                        <a:lnSpc>
                          <a:spcPts val="2659"/>
                        </a:lnSpc>
                        <a:defRPr/>
                      </a:pPr>
                      <a:r>
                        <a:rPr lang="en-US" sz="1899">
                          <a:solidFill>
                            <a:srgbClr val="000000"/>
                          </a:solidFill>
                          <a:latin typeface="Canva Sans"/>
                          <a:ea typeface="Canva Sans"/>
                          <a:cs typeface="Canva Sans"/>
                          <a:sym typeface="Canva Sans"/>
                        </a:rPr>
                        <a:t>0.5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0.7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Canva Sans"/>
                          <a:ea typeface="Canva Sans"/>
                          <a:cs typeface="Canva Sans"/>
                          <a:sym typeface="Canva Sans"/>
                        </a:rPr>
                        <a:t>0.9</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Box 13"/>
          <p:cNvSpPr txBox="1"/>
          <p:nvPr/>
        </p:nvSpPr>
        <p:spPr>
          <a:xfrm>
            <a:off x="314928" y="280478"/>
            <a:ext cx="17204242" cy="748222"/>
          </a:xfrm>
          <a:prstGeom prst="rect">
            <a:avLst/>
          </a:prstGeom>
        </p:spPr>
        <p:txBody>
          <a:bodyPr lIns="0" tIns="0" rIns="0" bIns="0" rtlCol="0" anchor="t">
            <a:spAutoFit/>
          </a:bodyPr>
          <a:lstStyle/>
          <a:p>
            <a:pPr algn="l">
              <a:lnSpc>
                <a:spcPts val="6009"/>
              </a:lnSpc>
            </a:pPr>
            <a:r>
              <a:rPr lang="en-US" sz="4292" b="1">
                <a:solidFill>
                  <a:srgbClr val="000000"/>
                </a:solidFill>
                <a:latin typeface="Glacial Indifference Bold"/>
                <a:ea typeface="Glacial Indifference Bold"/>
                <a:cs typeface="Glacial Indifference Bold"/>
                <a:sym typeface="Glacial Indifference Bold"/>
              </a:rPr>
              <a:t>Engagement Index (EI)</a:t>
            </a:r>
          </a:p>
        </p:txBody>
      </p:sp>
      <p:sp>
        <p:nvSpPr>
          <p:cNvPr id="14" name="TextBox 14"/>
          <p:cNvSpPr txBox="1"/>
          <p:nvPr/>
        </p:nvSpPr>
        <p:spPr>
          <a:xfrm>
            <a:off x="11429915" y="8963025"/>
            <a:ext cx="4752692" cy="523875"/>
          </a:xfrm>
          <a:prstGeom prst="rect">
            <a:avLst/>
          </a:prstGeom>
        </p:spPr>
        <p:txBody>
          <a:bodyPr lIns="0" tIns="0" rIns="0" bIns="0" rtlCol="0" anchor="t">
            <a:spAutoFit/>
          </a:bodyPr>
          <a:lstStyle/>
          <a:p>
            <a:pPr algn="r">
              <a:lnSpc>
                <a:spcPts val="4200"/>
              </a:lnSpc>
            </a:pPr>
            <a:r>
              <a:rPr lang="en-US" sz="3000" b="1" spc="300">
                <a:solidFill>
                  <a:srgbClr val="000000"/>
                </a:solidFill>
                <a:latin typeface="Glacial Indifference Bold"/>
                <a:ea typeface="Glacial Indifference Bold"/>
                <a:cs typeface="Glacial Indifference Bold"/>
                <a:sym typeface="Glacial Indifference Bold"/>
              </a:rPr>
              <a:t>EI</a:t>
            </a:r>
          </a:p>
        </p:txBody>
      </p:sp>
      <p:sp>
        <p:nvSpPr>
          <p:cNvPr id="15" name="TextBox 15"/>
          <p:cNvSpPr txBox="1"/>
          <p:nvPr/>
        </p:nvSpPr>
        <p:spPr>
          <a:xfrm>
            <a:off x="655305" y="1224002"/>
            <a:ext cx="17096586" cy="481352"/>
          </a:xfrm>
          <a:prstGeom prst="rect">
            <a:avLst/>
          </a:prstGeom>
        </p:spPr>
        <p:txBody>
          <a:bodyPr lIns="0" tIns="0" rIns="0" bIns="0" rtlCol="0" anchor="t">
            <a:spAutoFit/>
          </a:bodyPr>
          <a:lstStyle/>
          <a:p>
            <a:pPr algn="l">
              <a:lnSpc>
                <a:spcPts val="3919"/>
              </a:lnSpc>
            </a:pPr>
            <a:r>
              <a:rPr lang="en-US" sz="2799">
                <a:solidFill>
                  <a:srgbClr val="000000"/>
                </a:solidFill>
                <a:latin typeface="Open Sans"/>
                <a:ea typeface="Open Sans"/>
                <a:cs typeface="Open Sans"/>
                <a:sym typeface="Open Sans"/>
              </a:rPr>
              <a:t>Sukumaran &amp; Manoharan, (2024)</a:t>
            </a:r>
          </a:p>
        </p:txBody>
      </p:sp>
      <p:sp>
        <p:nvSpPr>
          <p:cNvPr id="16" name="TextBox 16"/>
          <p:cNvSpPr txBox="1"/>
          <p:nvPr/>
        </p:nvSpPr>
        <p:spPr>
          <a:xfrm>
            <a:off x="754234" y="8091791"/>
            <a:ext cx="11057761" cy="1240155"/>
          </a:xfrm>
          <a:prstGeom prst="rect">
            <a:avLst/>
          </a:prstGeom>
        </p:spPr>
        <p:txBody>
          <a:bodyPr lIns="0" tIns="0" rIns="0" bIns="0" rtlCol="0" anchor="t">
            <a:spAutoFit/>
          </a:bodyPr>
          <a:lstStyle/>
          <a:p>
            <a:pPr algn="l">
              <a:lnSpc>
                <a:spcPts val="2520"/>
              </a:lnSpc>
            </a:pPr>
            <a:r>
              <a:rPr lang="en-US" sz="1800" i="1">
                <a:solidFill>
                  <a:srgbClr val="000000"/>
                </a:solidFill>
                <a:latin typeface="Open Sans Italics"/>
                <a:ea typeface="Open Sans Italics"/>
                <a:cs typeface="Open Sans Italics"/>
                <a:sym typeface="Open Sans Italics"/>
              </a:rPr>
              <a:t>Sukumaran, A., &amp; Manoharan, A. (2024). Multimodal Engagement Recognition From Image Traits Using Deep Learning Techniques. IEEE Access, 12(December 2023), 25228–25244. https://doi.org/10.1109/ACCESS.2024.3353053</a:t>
            </a:r>
          </a:p>
          <a:p>
            <a:pPr algn="l">
              <a:lnSpc>
                <a:spcPts val="2520"/>
              </a:lnSpc>
            </a:pPr>
            <a:endParaRPr lang="en-US" sz="1800" i="1">
              <a:solidFill>
                <a:srgbClr val="000000"/>
              </a:solidFill>
              <a:latin typeface="Open Sans Italics"/>
              <a:ea typeface="Open Sans Italics"/>
              <a:cs typeface="Open Sans Italics"/>
              <a:sym typeface="Open Sans Italics"/>
            </a:endParaRPr>
          </a:p>
        </p:txBody>
      </p:sp>
      <p:sp>
        <p:nvSpPr>
          <p:cNvPr id="17" name="TextBox 17"/>
          <p:cNvSpPr txBox="1"/>
          <p:nvPr/>
        </p:nvSpPr>
        <p:spPr>
          <a:xfrm>
            <a:off x="1028700" y="2165504"/>
            <a:ext cx="3685472" cy="763182"/>
          </a:xfrm>
          <a:prstGeom prst="rect">
            <a:avLst/>
          </a:prstGeom>
        </p:spPr>
        <p:txBody>
          <a:bodyPr lIns="0" tIns="0" rIns="0" bIns="0" rtlCol="0" anchor="t">
            <a:spAutoFit/>
          </a:bodyPr>
          <a:lstStyle/>
          <a:p>
            <a:pPr algn="ctr">
              <a:lnSpc>
                <a:spcPts val="3079"/>
              </a:lnSpc>
            </a:pPr>
            <a:r>
              <a:rPr lang="en-US" sz="2199">
                <a:solidFill>
                  <a:srgbClr val="000000"/>
                </a:solidFill>
                <a:latin typeface="Open Sans"/>
                <a:ea typeface="Open Sans"/>
                <a:cs typeface="Open Sans"/>
                <a:sym typeface="Open Sans"/>
              </a:rPr>
              <a:t>Bobot Arah</a:t>
            </a:r>
          </a:p>
          <a:p>
            <a:pPr algn="ctr">
              <a:lnSpc>
                <a:spcPts val="3079"/>
              </a:lnSpc>
            </a:pPr>
            <a:r>
              <a:rPr lang="en-US" sz="2199">
                <a:solidFill>
                  <a:srgbClr val="000000"/>
                </a:solidFill>
                <a:latin typeface="Open Sans"/>
                <a:ea typeface="Open Sans"/>
                <a:cs typeface="Open Sans"/>
                <a:sym typeface="Open Sans"/>
              </a:rPr>
              <a:t>Kepala (wH)</a:t>
            </a:r>
          </a:p>
        </p:txBody>
      </p:sp>
      <p:sp>
        <p:nvSpPr>
          <p:cNvPr id="18" name="TextBox 18"/>
          <p:cNvSpPr txBox="1"/>
          <p:nvPr/>
        </p:nvSpPr>
        <p:spPr>
          <a:xfrm>
            <a:off x="5193760" y="2200888"/>
            <a:ext cx="3624359" cy="727798"/>
          </a:xfrm>
          <a:prstGeom prst="rect">
            <a:avLst/>
          </a:prstGeom>
        </p:spPr>
        <p:txBody>
          <a:bodyPr lIns="0" tIns="0" rIns="0" bIns="0" rtlCol="0" anchor="t">
            <a:spAutoFit/>
          </a:bodyPr>
          <a:lstStyle/>
          <a:p>
            <a:pPr algn="ctr">
              <a:lnSpc>
                <a:spcPts val="2940"/>
              </a:lnSpc>
            </a:pPr>
            <a:r>
              <a:rPr lang="en-US" sz="2100">
                <a:solidFill>
                  <a:srgbClr val="000000"/>
                </a:solidFill>
                <a:latin typeface="Open Sans"/>
                <a:ea typeface="Open Sans"/>
                <a:cs typeface="Open Sans"/>
                <a:sym typeface="Open Sans"/>
              </a:rPr>
              <a:t>Bobot Keadaan </a:t>
            </a:r>
          </a:p>
          <a:p>
            <a:pPr algn="ctr">
              <a:lnSpc>
                <a:spcPts val="2940"/>
              </a:lnSpc>
            </a:pPr>
            <a:r>
              <a:rPr lang="en-US" sz="2100">
                <a:solidFill>
                  <a:srgbClr val="000000"/>
                </a:solidFill>
                <a:latin typeface="Open Sans"/>
                <a:ea typeface="Open Sans"/>
                <a:cs typeface="Open Sans"/>
                <a:sym typeface="Open Sans"/>
              </a:rPr>
              <a:t>Mata (wE)</a:t>
            </a:r>
          </a:p>
        </p:txBody>
      </p:sp>
      <p:sp>
        <p:nvSpPr>
          <p:cNvPr id="19" name="TextBox 19"/>
          <p:cNvSpPr txBox="1"/>
          <p:nvPr/>
        </p:nvSpPr>
        <p:spPr>
          <a:xfrm>
            <a:off x="2871436" y="5033711"/>
            <a:ext cx="3624359" cy="763182"/>
          </a:xfrm>
          <a:prstGeom prst="rect">
            <a:avLst/>
          </a:prstGeom>
        </p:spPr>
        <p:txBody>
          <a:bodyPr lIns="0" tIns="0" rIns="0" bIns="0" rtlCol="0" anchor="t">
            <a:spAutoFit/>
          </a:bodyPr>
          <a:lstStyle/>
          <a:p>
            <a:pPr algn="ctr">
              <a:lnSpc>
                <a:spcPts val="3079"/>
              </a:lnSpc>
            </a:pPr>
            <a:r>
              <a:rPr lang="en-US" sz="2199">
                <a:solidFill>
                  <a:srgbClr val="000000"/>
                </a:solidFill>
                <a:latin typeface="Open Sans"/>
                <a:ea typeface="Open Sans"/>
                <a:cs typeface="Open Sans"/>
                <a:sym typeface="Open Sans"/>
              </a:rPr>
              <a:t>Bobot Emosi</a:t>
            </a:r>
          </a:p>
          <a:p>
            <a:pPr algn="ctr">
              <a:lnSpc>
                <a:spcPts val="3079"/>
              </a:lnSpc>
            </a:pPr>
            <a:r>
              <a:rPr lang="en-US" sz="2199">
                <a:solidFill>
                  <a:srgbClr val="000000"/>
                </a:solidFill>
                <a:latin typeface="Open Sans"/>
                <a:ea typeface="Open Sans"/>
                <a:cs typeface="Open Sans"/>
                <a:sym typeface="Open Sans"/>
              </a:rPr>
              <a:t>(wEM)</a:t>
            </a:r>
          </a:p>
        </p:txBody>
      </p:sp>
      <p:grpSp>
        <p:nvGrpSpPr>
          <p:cNvPr id="20" name="Group 20"/>
          <p:cNvGrpSpPr/>
          <p:nvPr/>
        </p:nvGrpSpPr>
        <p:grpSpPr>
          <a:xfrm>
            <a:off x="11213106" y="2173696"/>
            <a:ext cx="5186310" cy="652972"/>
            <a:chOff x="0" y="0"/>
            <a:chExt cx="6915079" cy="870630"/>
          </a:xfrm>
        </p:grpSpPr>
        <p:sp>
          <p:nvSpPr>
            <p:cNvPr id="21" name="TextBox 21"/>
            <p:cNvSpPr txBox="1"/>
            <p:nvPr/>
          </p:nvSpPr>
          <p:spPr>
            <a:xfrm>
              <a:off x="0" y="-95250"/>
              <a:ext cx="1438243" cy="965880"/>
            </a:xfrm>
            <a:prstGeom prst="rect">
              <a:avLst/>
            </a:prstGeom>
          </p:spPr>
          <p:txBody>
            <a:bodyPr lIns="0" tIns="0" rIns="0" bIns="0" rtlCol="0" anchor="t">
              <a:spAutoFit/>
            </a:bodyPr>
            <a:lstStyle/>
            <a:p>
              <a:pPr algn="l">
                <a:lnSpc>
                  <a:spcPts val="6009"/>
                </a:lnSpc>
              </a:pPr>
              <a:r>
                <a:rPr lang="en-US" sz="4292" b="1">
                  <a:solidFill>
                    <a:srgbClr val="000000"/>
                  </a:solidFill>
                  <a:latin typeface="Glacial Indifference Bold"/>
                  <a:ea typeface="Glacial Indifference Bold"/>
                  <a:cs typeface="Glacial Indifference Bold"/>
                  <a:sym typeface="Glacial Indifference Bold"/>
                </a:rPr>
                <a:t>EI = </a:t>
              </a:r>
            </a:p>
          </p:txBody>
        </p:sp>
        <p:sp>
          <p:nvSpPr>
            <p:cNvPr id="22" name="TextBox 22"/>
            <p:cNvSpPr txBox="1"/>
            <p:nvPr/>
          </p:nvSpPr>
          <p:spPr>
            <a:xfrm>
              <a:off x="1237982" y="-95250"/>
              <a:ext cx="5677097" cy="965880"/>
            </a:xfrm>
            <a:prstGeom prst="rect">
              <a:avLst/>
            </a:prstGeom>
          </p:spPr>
          <p:txBody>
            <a:bodyPr lIns="0" tIns="0" rIns="0" bIns="0" rtlCol="0" anchor="t">
              <a:spAutoFit/>
            </a:bodyPr>
            <a:lstStyle/>
            <a:p>
              <a:pPr algn="l">
                <a:lnSpc>
                  <a:spcPts val="6009"/>
                </a:lnSpc>
              </a:pPr>
              <a:r>
                <a:rPr lang="en-US" sz="4292">
                  <a:solidFill>
                    <a:srgbClr val="000000"/>
                  </a:solidFill>
                  <a:latin typeface="Glacial Indifference"/>
                  <a:ea typeface="Glacial Indifference"/>
                  <a:cs typeface="Glacial Indifference"/>
                  <a:sym typeface="Glacial Indifference"/>
                </a:rPr>
                <a:t>wH + wE + wEM</a:t>
              </a:r>
            </a:p>
          </p:txBody>
        </p:sp>
      </p:grpSp>
      <p:sp>
        <p:nvSpPr>
          <p:cNvPr id="23" name="TextBox 23"/>
          <p:cNvSpPr txBox="1"/>
          <p:nvPr/>
        </p:nvSpPr>
        <p:spPr>
          <a:xfrm>
            <a:off x="11778606" y="3237861"/>
            <a:ext cx="3624359" cy="481352"/>
          </a:xfrm>
          <a:prstGeom prst="rect">
            <a:avLst/>
          </a:prstGeom>
        </p:spPr>
        <p:txBody>
          <a:bodyPr lIns="0" tIns="0" rIns="0" bIns="0" rtlCol="0" anchor="t">
            <a:spAutoFit/>
          </a:bodyPr>
          <a:lstStyle/>
          <a:p>
            <a:pPr algn="ctr">
              <a:lnSpc>
                <a:spcPts val="3919"/>
              </a:lnSpc>
            </a:pPr>
            <a:r>
              <a:rPr lang="en-US" sz="2799">
                <a:solidFill>
                  <a:srgbClr val="000000"/>
                </a:solidFill>
                <a:latin typeface="Open Sans"/>
                <a:ea typeface="Open Sans"/>
                <a:cs typeface="Open Sans"/>
                <a:sym typeface="Open Sans"/>
              </a:rPr>
              <a:t>Rule Base</a:t>
            </a:r>
          </a:p>
        </p:txBody>
      </p:sp>
      <p:graphicFrame>
        <p:nvGraphicFramePr>
          <p:cNvPr id="24" name="Table 24"/>
          <p:cNvGraphicFramePr>
            <a:graphicFrameLocks noGrp="1"/>
          </p:cNvGraphicFramePr>
          <p:nvPr/>
        </p:nvGraphicFramePr>
        <p:xfrm>
          <a:off x="10139986" y="3796016"/>
          <a:ext cx="6901599" cy="4038600"/>
        </p:xfrm>
        <a:graphic>
          <a:graphicData uri="http://schemas.openxmlformats.org/drawingml/2006/table">
            <a:tbl>
              <a:tblPr/>
              <a:tblGrid>
                <a:gridCol w="2774888">
                  <a:extLst>
                    <a:ext uri="{9D8B030D-6E8A-4147-A177-3AD203B41FA5}">
                      <a16:colId xmlns:a16="http://schemas.microsoft.com/office/drawing/2014/main" val="20000"/>
                    </a:ext>
                  </a:extLst>
                </a:gridCol>
                <a:gridCol w="4126711">
                  <a:extLst>
                    <a:ext uri="{9D8B030D-6E8A-4147-A177-3AD203B41FA5}">
                      <a16:colId xmlns:a16="http://schemas.microsoft.com/office/drawing/2014/main" val="20001"/>
                    </a:ext>
                  </a:extLst>
                </a:gridCol>
              </a:tblGrid>
              <a:tr h="807720">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Engagement Status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EI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7720">
                <a:tc>
                  <a:txBody>
                    <a:bodyPr/>
                    <a:lstStyle/>
                    <a:p>
                      <a:pPr algn="ctr">
                        <a:lnSpc>
                          <a:spcPts val="2659"/>
                        </a:lnSpc>
                        <a:defRPr/>
                      </a:pPr>
                      <a:r>
                        <a:rPr lang="en-US" sz="1899">
                          <a:solidFill>
                            <a:srgbClr val="000000"/>
                          </a:solidFill>
                          <a:latin typeface="Canva Sans"/>
                          <a:ea typeface="Canva Sans"/>
                          <a:cs typeface="Canva Sans"/>
                          <a:sym typeface="Canva Sans"/>
                        </a:rPr>
                        <a:t>Highly engagement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EI &gt;= 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7720">
                <a:tc>
                  <a:txBody>
                    <a:bodyPr/>
                    <a:lstStyle/>
                    <a:p>
                      <a:pPr algn="ctr">
                        <a:lnSpc>
                          <a:spcPts val="2659"/>
                        </a:lnSpc>
                        <a:defRPr/>
                      </a:pPr>
                      <a:r>
                        <a:rPr lang="en-US" sz="1899">
                          <a:solidFill>
                            <a:srgbClr val="000000"/>
                          </a:solidFill>
                          <a:latin typeface="Canva Sans"/>
                          <a:ea typeface="Canva Sans"/>
                          <a:cs typeface="Canva Sans"/>
                          <a:sym typeface="Canva Sans"/>
                        </a:rPr>
                        <a:t>Confused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4 &lt;= EI &lt; 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7720">
                <a:tc>
                  <a:txBody>
                    <a:bodyPr/>
                    <a:lstStyle/>
                    <a:p>
                      <a:pPr algn="ctr">
                        <a:lnSpc>
                          <a:spcPts val="2659"/>
                        </a:lnSpc>
                        <a:defRPr/>
                      </a:pPr>
                      <a:r>
                        <a:rPr lang="en-US" sz="1899">
                          <a:solidFill>
                            <a:srgbClr val="000000"/>
                          </a:solidFill>
                          <a:latin typeface="Canva Sans"/>
                          <a:ea typeface="Canva Sans"/>
                          <a:cs typeface="Canva Sans"/>
                          <a:sym typeface="Canva Sans"/>
                        </a:rPr>
                        <a:t>Boredom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2.5 &lt;= EI &lt; 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7720">
                <a:tc>
                  <a:txBody>
                    <a:bodyPr/>
                    <a:lstStyle/>
                    <a:p>
                      <a:pPr algn="ctr">
                        <a:lnSpc>
                          <a:spcPts val="2659"/>
                        </a:lnSpc>
                        <a:defRPr/>
                      </a:pPr>
                      <a:r>
                        <a:rPr lang="en-US" sz="1899">
                          <a:solidFill>
                            <a:srgbClr val="000000"/>
                          </a:solidFill>
                          <a:latin typeface="Canva Sans"/>
                          <a:ea typeface="Canva Sans"/>
                          <a:cs typeface="Canva Sans"/>
                          <a:sym typeface="Canva Sans"/>
                        </a:rPr>
                        <a:t>Sleepy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EI &lt; 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576</Words>
  <Application>Microsoft Office PowerPoint</Application>
  <PresentationFormat>Custom</PresentationFormat>
  <Paragraphs>115</Paragraphs>
  <Slides>21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Glacial Indifference Bold</vt:lpstr>
      <vt:lpstr>Calibri</vt:lpstr>
      <vt:lpstr>Canva Sans Bold</vt:lpstr>
      <vt:lpstr>Glacial Indifference Bold Italics</vt:lpstr>
      <vt:lpstr>Open Sans Bold</vt:lpstr>
      <vt:lpstr>Open Sans Italics</vt:lpstr>
      <vt:lpstr>Arial</vt:lpstr>
      <vt:lpstr>Canva Sans Bold Italics</vt:lpstr>
      <vt:lpstr>Canva Sans</vt:lpstr>
      <vt:lpstr>Glacial Indifference</vt:lpstr>
      <vt:lpstr>Open Sans</vt:lpstr>
      <vt:lpstr>Times New Roman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Re-entry</dc:title>
  <cp:lastModifiedBy>Tanimbar031</cp:lastModifiedBy>
  <cp:revision>3</cp:revision>
  <dcterms:created xsi:type="dcterms:W3CDTF">2006-08-16T00:00:00Z</dcterms:created>
  <dcterms:modified xsi:type="dcterms:W3CDTF">2026-02-12T04:32:35Z</dcterms:modified>
  <dc:identifier>DAHBFIK73FI</dc:identifier>
</cp:coreProperties>
</file>